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2" r:id="rId4"/>
    <p:sldId id="266" r:id="rId5"/>
    <p:sldId id="294" r:id="rId6"/>
    <p:sldId id="257" r:id="rId7"/>
    <p:sldId id="273" r:id="rId8"/>
    <p:sldId id="272" r:id="rId9"/>
    <p:sldId id="295" r:id="rId10"/>
    <p:sldId id="274" r:id="rId11"/>
    <p:sldId id="275" r:id="rId12"/>
    <p:sldId id="276" r:id="rId13"/>
    <p:sldId id="277" r:id="rId14"/>
    <p:sldId id="267" r:id="rId15"/>
    <p:sldId id="288" r:id="rId16"/>
    <p:sldId id="278" r:id="rId17"/>
    <p:sldId id="289" r:id="rId18"/>
    <p:sldId id="268" r:id="rId19"/>
    <p:sldId id="279" r:id="rId20"/>
    <p:sldId id="282" r:id="rId21"/>
    <p:sldId id="269" r:id="rId22"/>
    <p:sldId id="280" r:id="rId23"/>
    <p:sldId id="283" r:id="rId24"/>
    <p:sldId id="290" r:id="rId25"/>
    <p:sldId id="270" r:id="rId26"/>
    <p:sldId id="281" r:id="rId27"/>
    <p:sldId id="291" r:id="rId28"/>
    <p:sldId id="284" r:id="rId29"/>
    <p:sldId id="285" r:id="rId30"/>
    <p:sldId id="286" r:id="rId31"/>
    <p:sldId id="287" r:id="rId32"/>
    <p:sldId id="293" r:id="rId33"/>
    <p:sldId id="297" r:id="rId34"/>
    <p:sldId id="271" r:id="rId35"/>
    <p:sldId id="265" r:id="rId36"/>
    <p:sldId id="263" r:id="rId3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75E278A-FF0E-49A4-B170-79828D63BBAD}">
          <p14:sldIdLst>
            <p14:sldId id="256"/>
          </p14:sldIdLst>
        </p14:section>
        <p14:section name="Introduction" id="{633F1816-553C-41CB-9D28-E9732316AE28}">
          <p14:sldIdLst>
            <p14:sldId id="262"/>
            <p14:sldId id="266"/>
            <p14:sldId id="294"/>
            <p14:sldId id="257"/>
            <p14:sldId id="273"/>
            <p14:sldId id="272"/>
            <p14:sldId id="295"/>
            <p14:sldId id="274"/>
            <p14:sldId id="275"/>
            <p14:sldId id="276"/>
            <p14:sldId id="277"/>
          </p14:sldIdLst>
        </p14:section>
        <p14:section name="Formulation" id="{F072B107-5FAB-4E40-BE66-C46545C8AC2D}">
          <p14:sldIdLst>
            <p14:sldId id="267"/>
            <p14:sldId id="288"/>
            <p14:sldId id="278"/>
            <p14:sldId id="289"/>
          </p14:sldIdLst>
        </p14:section>
        <p14:section name="Solution" id="{47EB1025-11C4-425F-9511-6FE78F191815}">
          <p14:sldIdLst>
            <p14:sldId id="268"/>
            <p14:sldId id="279"/>
            <p14:sldId id="282"/>
          </p14:sldIdLst>
        </p14:section>
        <p14:section name="Clustering" id="{EB644CA0-B659-480F-9CBD-08A485582067}">
          <p14:sldIdLst>
            <p14:sldId id="269"/>
            <p14:sldId id="280"/>
            <p14:sldId id="283"/>
            <p14:sldId id="290"/>
          </p14:sldIdLst>
        </p14:section>
        <p14:section name="Simulation" id="{E87EA0DC-AAAF-4102-A9B8-988BCA0A1E07}">
          <p14:sldIdLst>
            <p14:sldId id="270"/>
            <p14:sldId id="281"/>
            <p14:sldId id="291"/>
            <p14:sldId id="284"/>
            <p14:sldId id="285"/>
            <p14:sldId id="286"/>
            <p14:sldId id="287"/>
            <p14:sldId id="293"/>
            <p14:sldId id="297"/>
          </p14:sldIdLst>
        </p14:section>
        <p14:section name="Conclusion" id="{F5A1098D-6FDD-486B-A9CD-8E4C40741594}">
          <p14:sldIdLst>
            <p14:sldId id="271"/>
            <p14:sldId id="265"/>
          </p14:sldIdLst>
        </p14:section>
        <p14:section name="Appendix" id="{F8C0A2DF-279D-4446-82CC-BB2E96DCEC1B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D462F"/>
    <a:srgbClr val="F1BDB1"/>
    <a:srgbClr val="DF694D"/>
    <a:srgbClr val="E68A74"/>
    <a:srgbClr val="D2B4A6"/>
    <a:srgbClr val="E36B57"/>
    <a:srgbClr val="734F29"/>
    <a:srgbClr val="AEB785"/>
    <a:srgbClr val="EFD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280" autoAdjust="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215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C21C5-D777-4576-85FD-8398C19986B0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AC60-E149-420E-BB9F-3B78EB388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0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C13577B-6902-467D-A26C-08A0DD5E4E03}" type="datetimeFigureOut">
              <a:t>2022/3/21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DF61EA0F-A667-4B49-8422-0062BC55E249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CN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/>
              <a:t>在 </a:t>
            </a:r>
            <a:r>
              <a:rPr lang="zh-CN" baseline="0" dirty="0" smtClean="0"/>
              <a:t>“幻灯片放映”模式，单击箭头进入 PowerPoint 入门中心。</a:t>
            </a:r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  <a:t>35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lang="zh-CN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CN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4566-F898-406F-9312-AE5D192055BD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E924-9234-44CE-B0F7-D4F9BB3CA847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C3D0-2DB7-4C7D-B90A-F9D237337B59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5A38-95F3-429D-8568-7593EF145A37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73" y="2403716"/>
            <a:ext cx="2848195" cy="2187227"/>
          </a:xfrm>
        </p:spPr>
        <p:txBody>
          <a:bodyPr anchor="ctr">
            <a:noAutofit/>
          </a:bodyPr>
          <a:lstStyle>
            <a:lvl1pPr algn="l" latinLnBrk="0">
              <a:defRPr lang="zh-CN" sz="4800">
                <a:solidFill>
                  <a:srgbClr val="D24726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CN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23EF-53DF-429B-B83C-A3004A824F1A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66954" y="0"/>
            <a:ext cx="2457450" cy="354563"/>
          </a:xfrm>
        </p:spPr>
        <p:txBody>
          <a:bodyPr/>
          <a:lstStyle>
            <a:lvl1pPr>
              <a:defRPr sz="1600">
                <a:solidFill>
                  <a:srgbClr val="D247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3434316" y="1709738"/>
            <a:ext cx="5709685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dirty="0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9FCB-242D-462B-8617-DF4910C24747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2822-F1A7-473E-A1DC-FC373F532D79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8A79-F7AF-4BBF-A863-920E2474B676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06CD-AD80-46A0-8436-BDA329C97EAC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6ECB-6EF4-4D74-8944-EE113AEAC5EE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4009-08FA-4360-AE9D-D6C0D64116D4}" type="datetime1">
              <a:rPr lang="zh-CN" altLang="en-US" smtClean="0"/>
              <a:t>2022/3/21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9596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6C32DF9-9F92-44AE-8A22-7B607501C06F}" type="datetime1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0882" y="0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066954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zh-CN"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23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Video Management and Resource Allocation for a </a:t>
            </a:r>
            <a:r>
              <a:rPr lang="en-US" altLang="zh-CN" sz="3200" dirty="0" smtClean="0"/>
              <a:t>Large-Scale VoD </a:t>
            </a:r>
            <a:r>
              <a:rPr lang="en-US" altLang="zh-CN" sz="3200" dirty="0"/>
              <a:t>Cloud</a:t>
            </a:r>
            <a:endParaRPr lang="zh-CN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Chang, Zhangyu</a:t>
            </a:r>
          </a:p>
          <a:p>
            <a:r>
              <a:rPr lang="en-US" altLang="zh-CN" dirty="0">
                <a:latin typeface="Microsoft YaHei UI" panose="020B0503020204020204" pitchFamily="34" charset="-122"/>
              </a:rPr>
              <a:t>Supervised by </a:t>
            </a:r>
            <a:r>
              <a:rPr lang="en-US" altLang="zh-CN" b="1" dirty="0">
                <a:latin typeface="Microsoft YaHei UI" panose="020B0503020204020204" pitchFamily="34" charset="-122"/>
              </a:rPr>
              <a:t>Prof. Gary </a:t>
            </a:r>
            <a:r>
              <a:rPr lang="en-US" altLang="zh-CN" b="1" dirty="0" smtClean="0">
                <a:latin typeface="Microsoft YaHei UI" panose="020B0503020204020204" pitchFamily="34" charset="-122"/>
              </a:rPr>
              <a:t>Chan</a:t>
            </a:r>
          </a:p>
          <a:p>
            <a:r>
              <a:rPr lang="en-US" altLang="zh-CN" dirty="0" smtClean="0">
                <a:latin typeface="Microsoft YaHei UI" panose="020B0503020204020204" pitchFamily="34" charset="-122"/>
              </a:rPr>
              <a:t>September 28, 2017</a:t>
            </a:r>
          </a:p>
          <a:p>
            <a:endParaRPr lang="en-US" altLang="zh-CN" dirty="0">
              <a:latin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10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5988"/>
              </p:ext>
            </p:extLst>
          </p:nvPr>
        </p:nvGraphicFramePr>
        <p:xfrm>
          <a:off x="378219" y="1733677"/>
          <a:ext cx="8401721" cy="411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721"/>
              </a:tblGrid>
              <a:tr h="594089">
                <a:tc>
                  <a:txBody>
                    <a:bodyPr/>
                    <a:lstStyle/>
                    <a:p>
                      <a:pPr marL="36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Relaxed</a:t>
                      </a:r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</a:rPr>
                        <a:t> Linear Programming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758642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Consider the video stored in each server as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continuous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Formulate and solve a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linear programming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(LP) problem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610038">
                <a:tc>
                  <a:txBody>
                    <a:bodyPr/>
                    <a:lstStyle/>
                    <a:p>
                      <a:pPr marL="36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Quantization from Super Optimum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995056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</a:rPr>
                        <a:t> of the relaxed linear programming as the </a:t>
                      </a:r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</a:rPr>
                        <a:t>super-optimum</a:t>
                      </a:r>
                      <a:endParaRPr lang="en-US" altLang="zh-CN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Randomized rounding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for video storage decision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Probabilistic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video retrieval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decision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Resource</a:t>
                      </a:r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</a:rPr>
                        <a:t> allocation 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</a:rPr>
                        <a:t>decision based on QoE constraints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610038">
                <a:tc>
                  <a:txBody>
                    <a:bodyPr/>
                    <a:lstStyle/>
                    <a:p>
                      <a:pPr marL="36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Video Clustering</a:t>
                      </a:r>
                      <a:r>
                        <a:rPr lang="en-US" altLang="zh-CN" sz="2000" b="1" baseline="0" dirty="0" smtClean="0">
                          <a:solidFill>
                            <a:schemeClr val="bg1"/>
                          </a:solidFill>
                        </a:rPr>
                        <a:t> for Large Video Pool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474571">
                <a:tc>
                  <a:txBody>
                    <a:bodyPr/>
                    <a:lstStyle/>
                    <a:p>
                      <a:pPr marL="74160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Group videos by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Spectral Clustering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to reduce the algorithmic complexity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2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11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79338"/>
              </p:ext>
            </p:extLst>
          </p:nvPr>
        </p:nvGraphicFramePr>
        <p:xfrm>
          <a:off x="290454" y="1570615"/>
          <a:ext cx="8606119" cy="487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69"/>
                <a:gridCol w="2524150"/>
                <a:gridCol w="5093500"/>
              </a:tblGrid>
              <a:tr h="17195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CN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D247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Joint optimization  formulation based on a comprehensive VoD cloud model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247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Video Management</a:t>
                      </a:r>
                    </a:p>
                    <a:p>
                      <a:pPr marL="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Server selection &amp; content replication</a:t>
                      </a:r>
                    </a:p>
                    <a:p>
                      <a:pPr marL="0" lvl="1" indent="-342900" algn="l">
                        <a:lnSpc>
                          <a:spcPct val="10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Resource allocation </a:t>
                      </a:r>
                    </a:p>
                    <a:p>
                      <a:pPr marL="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Server cost (storage, processing) &amp; link cost</a:t>
                      </a:r>
                    </a:p>
                    <a:p>
                      <a:pPr marL="0" lvl="1" indent="-342900" algn="l">
                        <a:lnSpc>
                          <a:spcPct val="10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Geographically</a:t>
                      </a:r>
                      <a:r>
                        <a:rPr lang="en-US" altLang="zh-CN" sz="1800" b="1" baseline="0" dirty="0" smtClean="0">
                          <a:solidFill>
                            <a:schemeClr val="tx1"/>
                          </a:solidFill>
                        </a:rPr>
                        <a:t> heterogeneous popularity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1554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CN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D247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RAVO: LP solution with quantization algorithm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247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Efficient optimization algorithm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No extra encoding scheme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Applicable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for current system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Proven optimality</a:t>
                      </a:r>
                      <a:endParaRPr lang="en-US" altLang="zh-CN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15992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CN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D247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Video clustering method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247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-342900" algn="l">
                        <a:lnSpc>
                          <a:spcPct val="10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Reduce the algorithmic time complexity</a:t>
                      </a:r>
                    </a:p>
                    <a:p>
                      <a:pPr marL="0" lvl="1" indent="-34290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Little compromise on deployment cost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1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12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140182"/>
              </p:ext>
            </p:extLst>
          </p:nvPr>
        </p:nvGraphicFramePr>
        <p:xfrm>
          <a:off x="199176" y="1484767"/>
          <a:ext cx="8790915" cy="520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436"/>
                <a:gridCol w="3298358"/>
                <a:gridCol w="3666121"/>
              </a:tblGrid>
              <a:tr h="529129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Related Work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RAVO</a:t>
                      </a:r>
                      <a:endParaRPr lang="zh-CN" alt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357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Traditional resource allocation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Based on heuristic approach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The optimality gap is not clear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Discretized from LP 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Closely optimal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1651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Content Storage and Retrieval for </a:t>
                      </a:r>
                      <a:r>
                        <a:rPr lang="en-US" altLang="zh-CN" sz="1600" b="1" dirty="0" err="1" smtClean="0">
                          <a:solidFill>
                            <a:schemeClr val="tx1"/>
                          </a:solidFill>
                        </a:rPr>
                        <a:t>VoD</a:t>
                      </a:r>
                      <a:endParaRPr lang="en-US" altLang="zh-CN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Need resource allocation result first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Rigid setting, less flexibility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A7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One-step offline algorithm for both resource allocation and content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Easy to deploy in the real scenario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A74"/>
                    </a:solidFill>
                  </a:tcPr>
                </a:tc>
              </a:tr>
              <a:tr h="1667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</a:rPr>
                        <a:t>Current resource allocation for cloud service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Assume full replication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Only consider bandwidth allocation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Partial replication to lower the storage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Servers help each other to fully utilize the resource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65636" y="548640"/>
            <a:ext cx="378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Fundamental difference: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Truly </a:t>
            </a:r>
            <a:r>
              <a:rPr lang="en-US" altLang="zh-CN" b="1" dirty="0" smtClean="0">
                <a:solidFill>
                  <a:schemeClr val="bg1"/>
                </a:solidFill>
              </a:rPr>
              <a:t>JOINT</a:t>
            </a:r>
            <a:r>
              <a:rPr lang="en-US" altLang="zh-CN" dirty="0" smtClean="0">
                <a:solidFill>
                  <a:schemeClr val="bg1"/>
                </a:solidFill>
              </a:rPr>
              <a:t> optimization algorithm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Contents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3643647" y="1962896"/>
            <a:ext cx="5220435" cy="304196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 and Related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lt"/>
              </a:rPr>
              <a:t>Problem Formulation and Its NP-hardness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</a:rPr>
              <a:t>RAVO: Efficient LP-based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</a:rPr>
              <a:t>Efficient Computation for Large Video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</a:rPr>
              <a:t>Illustrative Simulation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+mn-lt"/>
              </a:rPr>
              <a:t>Conclusion</a:t>
            </a:r>
            <a:endParaRPr lang="en-US" altLang="zh-CN" sz="1800" b="1" dirty="0">
              <a:ea typeface="宋体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Microsoft YaHei UI" panose="020B0503020204020204" pitchFamily="34" charset="-122"/>
            </a:endParaRP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Major Symbols Used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0779489"/>
                  </p:ext>
                </p:extLst>
              </p:nvPr>
            </p:nvGraphicFramePr>
            <p:xfrm>
              <a:off x="250282" y="1502226"/>
              <a:ext cx="8616873" cy="5137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9738"/>
                    <a:gridCol w="3388698"/>
                    <a:gridCol w="928607"/>
                    <a:gridCol w="3379830"/>
                  </a:tblGrid>
                  <a:tr h="642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The set of servers (central and proxy servers)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Average transmission rate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 (bits/s)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The set of videos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Total upload rate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(bits/s)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1BDB1"/>
                        </a:solid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Length of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zh-CN" altLang="en-US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(seconds)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Link capacity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(bits/s)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2000" b="0" kern="120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Access probability of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Processing capacity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for remote streaming (bits/s)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2000" b="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Boolean variable indicating whether server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stores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𝑚𝑛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N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Link cost due to directed traffic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Storage capacity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(bits)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S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Cost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𝑚𝑛</m:t>
                                    </m:r>
                                  </m:sub>
                                  <m:sup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altLang="zh-CN" sz="20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lang="en-US" altLang="zh-CN" sz="2000" b="0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Probability of streaming video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𝑚𝑛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N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Delay due to directed traffic from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Request rate at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(requests/second)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sz="1800" b="0" i="1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kern="12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S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Delay due to upload streaming of server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30779489"/>
                  </p:ext>
                </p:extLst>
              </p:nvPr>
            </p:nvGraphicFramePr>
            <p:xfrm>
              <a:off x="250282" y="1502226"/>
              <a:ext cx="8616873" cy="5137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9738"/>
                    <a:gridCol w="3388698"/>
                    <a:gridCol w="928607"/>
                    <a:gridCol w="3379830"/>
                  </a:tblGrid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857" r="-836424" b="-7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</a:rPr>
                            <a:t>The set of servers (central and proxy servers)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65132" t="-2857" r="-365132" b="-7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4775" t="-2857" b="-719048"/>
                          </a:stretch>
                        </a:blip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101887" r="-836424" b="-612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The set of 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videos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1B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465132" t="-101887" r="-365132" b="-612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54775" t="-101887" b="-612264"/>
                          </a:stretch>
                        </a:blip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203810" r="-836424" b="-5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7158" t="-203810" r="-127158" b="-5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465132" t="-203810" r="-365132" b="-5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54775" t="-203810" b="-518095"/>
                          </a:stretch>
                        </a:blip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00943" r="-836424" b="-4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7158" t="-300943" r="-127158" b="-4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465132" t="-300943" r="-365132" b="-4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54775" t="-300943" b="-413208"/>
                          </a:stretch>
                        </a:blip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404762" r="-836424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7158" t="-404762" r="-127158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465132" t="-404762" r="-365132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54775" t="-404762" b="-317143"/>
                          </a:stretch>
                        </a:blip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504762" r="-836424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7158" t="-504762" r="-127158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465132" t="-504762" r="-365132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54775" t="-504762" b="-217143"/>
                          </a:stretch>
                        </a:blip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599057" r="-836424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7158" t="-599057" r="-127158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465132" t="-599057" r="-365132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54775" t="-599057" b="-115094"/>
                          </a:stretch>
                        </a:blipFill>
                      </a:tcPr>
                    </a:tc>
                  </a:tr>
                  <a:tr h="6421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705714" r="-836424" b="-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7158" t="-705714" r="-127158" b="-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465132" t="-705714" r="-365132" b="-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54775" t="-705714" b="-161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The Problem of Joint </a:t>
            </a:r>
            <a:r>
              <a:rPr lang="en-US" altLang="zh-CN" sz="2800" dirty="0"/>
              <a:t>Optimization on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Video </a:t>
            </a:r>
            <a:r>
              <a:rPr lang="en-US" altLang="zh-CN" sz="2800" dirty="0"/>
              <a:t>Management </a:t>
            </a:r>
            <a:r>
              <a:rPr lang="en-US" altLang="zh-CN" sz="2800" dirty="0" smtClean="0"/>
              <a:t>and Resource Allocation</a:t>
            </a:r>
            <a:endParaRPr lang="zh-CN" altLang="en-US" sz="2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15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5048" y="2623981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Subject to</a:t>
            </a:r>
            <a:endParaRPr lang="en-US" sz="2700" dirty="0"/>
          </a:p>
        </p:txBody>
      </p:sp>
      <p:grpSp>
        <p:nvGrpSpPr>
          <p:cNvPr id="9" name="Group 10"/>
          <p:cNvGrpSpPr/>
          <p:nvPr/>
        </p:nvGrpSpPr>
        <p:grpSpPr>
          <a:xfrm>
            <a:off x="1702052" y="1375020"/>
            <a:ext cx="1880904" cy="838200"/>
            <a:chOff x="2057400" y="1219200"/>
            <a:chExt cx="1880904" cy="838200"/>
          </a:xfrm>
        </p:grpSpPr>
        <p:sp>
          <p:nvSpPr>
            <p:cNvPr id="10" name="Rectangle 11"/>
            <p:cNvSpPr/>
            <p:nvPr/>
          </p:nvSpPr>
          <p:spPr>
            <a:xfrm>
              <a:off x="2247548" y="1600200"/>
              <a:ext cx="1690756" cy="457200"/>
            </a:xfrm>
            <a:prstGeom prst="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1219200"/>
              <a:ext cx="16764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2">
                      <a:lumMod val="25000"/>
                    </a:schemeClr>
                  </a:solidFill>
                </a:rPr>
                <a:t>Server cost</a:t>
              </a: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3666653" y="1375020"/>
            <a:ext cx="2192971" cy="845708"/>
            <a:chOff x="3969158" y="1219200"/>
            <a:chExt cx="2192971" cy="845708"/>
          </a:xfrm>
        </p:grpSpPr>
        <p:sp>
          <p:nvSpPr>
            <p:cNvPr id="13" name="Rectangle 14"/>
            <p:cNvSpPr/>
            <p:nvPr/>
          </p:nvSpPr>
          <p:spPr>
            <a:xfrm>
              <a:off x="4618863" y="1607708"/>
              <a:ext cx="1543266" cy="457200"/>
            </a:xfrm>
            <a:prstGeom prst="rect">
              <a:avLst/>
            </a:prstGeom>
            <a:solidFill>
              <a:schemeClr val="bg1">
                <a:lumMod val="75000"/>
                <a:alpha val="4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9158" y="1219200"/>
              <a:ext cx="193302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2">
                      <a:lumMod val="25000"/>
                    </a:schemeClr>
                  </a:solidFill>
                </a:rPr>
                <a:t>Link cost</a:t>
              </a: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5939243" y="1799954"/>
            <a:ext cx="3074127" cy="369332"/>
            <a:chOff x="5242490" y="1639528"/>
            <a:chExt cx="3087098" cy="369332"/>
          </a:xfrm>
        </p:grpSpPr>
        <p:cxnSp>
          <p:nvCxnSpPr>
            <p:cNvPr id="16" name="Straight Arrow Connector 33"/>
            <p:cNvCxnSpPr>
              <a:endCxn id="17" idx="1"/>
            </p:cNvCxnSpPr>
            <p:nvPr/>
          </p:nvCxnSpPr>
          <p:spPr>
            <a:xfrm>
              <a:off x="5242490" y="1824194"/>
              <a:ext cx="3201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62600" y="1639528"/>
              <a:ext cx="276698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System deployment cost</a:t>
              </a:r>
              <a:endParaRPr lang="en-US" dirty="0"/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358800" y="2213220"/>
            <a:ext cx="1066800" cy="551765"/>
            <a:chOff x="1828800" y="1981200"/>
            <a:chExt cx="1066800" cy="551765"/>
          </a:xfrm>
        </p:grpSpPr>
        <p:cxnSp>
          <p:nvCxnSpPr>
            <p:cNvPr id="19" name="Straight Arrow Connector 36"/>
            <p:cNvCxnSpPr/>
            <p:nvPr/>
          </p:nvCxnSpPr>
          <p:spPr>
            <a:xfrm flipH="1">
              <a:off x="2362200" y="1981200"/>
              <a:ext cx="53340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8800" y="2209800"/>
              <a:ext cx="914400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Storage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38"/>
          <p:cNvGrpSpPr/>
          <p:nvPr/>
        </p:nvGrpSpPr>
        <p:grpSpPr>
          <a:xfrm>
            <a:off x="2273200" y="2212103"/>
            <a:ext cx="1219200" cy="782598"/>
            <a:chOff x="2819400" y="1981200"/>
            <a:chExt cx="1219200" cy="782598"/>
          </a:xfrm>
        </p:grpSpPr>
        <p:sp>
          <p:nvSpPr>
            <p:cNvPr id="22" name="TextBox 21"/>
            <p:cNvSpPr txBox="1"/>
            <p:nvPr/>
          </p:nvSpPr>
          <p:spPr>
            <a:xfrm>
              <a:off x="2819400" y="2209800"/>
              <a:ext cx="12192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Processing</a:t>
              </a:r>
            </a:p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Capacity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3" name="Straight Arrow Connector 40"/>
            <p:cNvCxnSpPr/>
            <p:nvPr/>
          </p:nvCxnSpPr>
          <p:spPr>
            <a:xfrm>
              <a:off x="3276600" y="1981200"/>
              <a:ext cx="15240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3"/>
          <p:cNvGrpSpPr/>
          <p:nvPr/>
        </p:nvGrpSpPr>
        <p:grpSpPr>
          <a:xfrm>
            <a:off x="4316358" y="2244343"/>
            <a:ext cx="2163688" cy="692080"/>
            <a:chOff x="3753071" y="3245758"/>
            <a:chExt cx="2163688" cy="692080"/>
          </a:xfrm>
        </p:grpSpPr>
        <p:sp>
          <p:nvSpPr>
            <p:cNvPr id="25" name="TextBox 24"/>
            <p:cNvSpPr txBox="1"/>
            <p:nvPr/>
          </p:nvSpPr>
          <p:spPr>
            <a:xfrm>
              <a:off x="3753071" y="3383840"/>
              <a:ext cx="2163688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</a:rPr>
                <a:t>Access</a:t>
              </a:r>
              <a:r>
                <a:rPr lang="en-US" sz="1500" dirty="0" smtClean="0">
                  <a:solidFill>
                    <a:schemeClr val="bg2">
                      <a:lumMod val="50000"/>
                    </a:schemeClr>
                  </a:solidFill>
                </a:rPr>
                <a:t> bandwidth (consumed)</a:t>
              </a:r>
              <a:endParaRPr lang="en-US" sz="15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26" name="Straight Arrow Connector 43"/>
            <p:cNvCxnSpPr/>
            <p:nvPr/>
          </p:nvCxnSpPr>
          <p:spPr>
            <a:xfrm>
              <a:off x="4565278" y="3245758"/>
              <a:ext cx="168428" cy="190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290991" y="3180768"/>
            <a:ext cx="3799315" cy="2045994"/>
            <a:chOff x="5165173" y="3430356"/>
            <a:chExt cx="3799315" cy="2045994"/>
          </a:xfrm>
        </p:grpSpPr>
        <p:grpSp>
          <p:nvGrpSpPr>
            <p:cNvPr id="28" name="Group 2"/>
            <p:cNvGrpSpPr/>
            <p:nvPr/>
          </p:nvGrpSpPr>
          <p:grpSpPr>
            <a:xfrm>
              <a:off x="5176013" y="3430356"/>
              <a:ext cx="3788475" cy="369332"/>
              <a:chOff x="5014888" y="4175206"/>
              <a:chExt cx="3788475" cy="369332"/>
            </a:xfrm>
          </p:grpSpPr>
          <p:cxnSp>
            <p:nvCxnSpPr>
              <p:cNvPr id="41" name="Straight Arrow Connector 21"/>
              <p:cNvCxnSpPr/>
              <p:nvPr/>
            </p:nvCxnSpPr>
            <p:spPr>
              <a:xfrm>
                <a:off x="5014888" y="4379907"/>
                <a:ext cx="2873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308627" y="4175206"/>
                    <a:ext cx="3494736" cy="36933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dirty="0" smtClean="0"/>
                      <a:t>Whether video </a:t>
                    </a:r>
                    <a14:m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</m:oMath>
                    </a14:m>
                    <a:r>
                      <a:rPr lang="en-US" altLang="zh-CN" dirty="0" smtClean="0"/>
                      <a:t> </a:t>
                    </a:r>
                    <a:r>
                      <a:rPr lang="en-US" dirty="0" smtClean="0"/>
                      <a:t>stored at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8627" y="4175206"/>
                    <a:ext cx="3494736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1391" t="-4839" b="-25806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7"/>
            <p:cNvGrpSpPr/>
            <p:nvPr/>
          </p:nvGrpSpPr>
          <p:grpSpPr>
            <a:xfrm>
              <a:off x="5176013" y="4586588"/>
              <a:ext cx="3788475" cy="369332"/>
              <a:chOff x="5014888" y="5315672"/>
              <a:chExt cx="3788475" cy="369332"/>
            </a:xfrm>
          </p:grpSpPr>
          <p:cxnSp>
            <p:nvCxnSpPr>
              <p:cNvPr id="39" name="Straight Arrow Connector 24"/>
              <p:cNvCxnSpPr/>
              <p:nvPr/>
            </p:nvCxnSpPr>
            <p:spPr>
              <a:xfrm>
                <a:off x="5014888" y="5488266"/>
                <a:ext cx="2873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308627" y="5315672"/>
                    <a:ext cx="3494736" cy="369332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dirty="0" smtClean="0"/>
                      <a:t>Storage constraint </a:t>
                    </a:r>
                    <a:r>
                      <a:rPr lang="en-US" altLang="zh-CN" dirty="0"/>
                      <a:t>at </a:t>
                    </a:r>
                    <a14:m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/>
                          </a:rPr>
                          <m:t>𝑚</m:t>
                        </m:r>
                      </m:oMath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8627" y="5315672"/>
                    <a:ext cx="349473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391" t="-4762" b="-2381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 9"/>
            <p:cNvGrpSpPr/>
            <p:nvPr/>
          </p:nvGrpSpPr>
          <p:grpSpPr>
            <a:xfrm>
              <a:off x="5212506" y="5107018"/>
              <a:ext cx="3751982" cy="369332"/>
              <a:chOff x="5051381" y="5851868"/>
              <a:chExt cx="3751982" cy="369332"/>
            </a:xfrm>
          </p:grpSpPr>
          <p:cxnSp>
            <p:nvCxnSpPr>
              <p:cNvPr id="35" name="Straight Arrow Connector 30"/>
              <p:cNvCxnSpPr/>
              <p:nvPr/>
            </p:nvCxnSpPr>
            <p:spPr>
              <a:xfrm>
                <a:off x="5051381" y="5997166"/>
                <a:ext cx="2619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319718" y="5851868"/>
                <a:ext cx="348364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/>
                  <a:t>A video shall be retrieved</a:t>
                </a:r>
                <a:endParaRPr lang="en-US" dirty="0"/>
              </a:p>
            </p:txBody>
          </p:sp>
        </p:grpSp>
        <p:grpSp>
          <p:nvGrpSpPr>
            <p:cNvPr id="32" name="Group 6"/>
            <p:cNvGrpSpPr/>
            <p:nvPr/>
          </p:nvGrpSpPr>
          <p:grpSpPr>
            <a:xfrm>
              <a:off x="5165173" y="3857315"/>
              <a:ext cx="3788475" cy="646331"/>
              <a:chOff x="5004048" y="4602165"/>
              <a:chExt cx="3788475" cy="646331"/>
            </a:xfrm>
          </p:grpSpPr>
          <p:cxnSp>
            <p:nvCxnSpPr>
              <p:cNvPr id="33" name="Straight Arrow Connector 50"/>
              <p:cNvCxnSpPr/>
              <p:nvPr/>
            </p:nvCxnSpPr>
            <p:spPr>
              <a:xfrm>
                <a:off x="5004048" y="4912991"/>
                <a:ext cx="28733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297787" y="4602165"/>
                    <a:ext cx="3494736" cy="646331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 smtClean="0"/>
                      <a:t>Probability of video </a:t>
                    </a:r>
                    <a14:m>
                      <m:oMath xmlns:m="http://schemas.openxmlformats.org/officeDocument/2006/math"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</m:oMath>
                    </a14:m>
                    <a:r>
                      <a:rPr lang="en-US" altLang="zh-CN" dirty="0"/>
                      <a:t> </a:t>
                    </a:r>
                    <a:r>
                      <a:rPr lang="en-US" altLang="zh-CN" dirty="0" smtClean="0"/>
                      <a:t>retrieved from</a:t>
                    </a:r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0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dirty="0" smtClean="0"/>
                      <a:t>to </a:t>
                    </a:r>
                    <a14:m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7787" y="4602165"/>
                    <a:ext cx="3494736" cy="64633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217" t="-2778" b="-13889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9"/>
              <p:cNvSpPr/>
              <p:nvPr/>
            </p:nvSpPr>
            <p:spPr>
              <a:xfrm>
                <a:off x="1104777" y="3101955"/>
                <a:ext cx="3406638" cy="49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∈{0, </m:t>
                    </m:r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1}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77" y="3101955"/>
                <a:ext cx="3406638" cy="499176"/>
              </a:xfrm>
              <a:prstGeom prst="rect">
                <a:avLst/>
              </a:prstGeom>
              <a:blipFill rotWithShape="1">
                <a:blip r:embed="rId5"/>
                <a:stretch>
                  <a:fillRect b="-2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70"/>
              <p:cNvSpPr/>
              <p:nvPr/>
            </p:nvSpPr>
            <p:spPr>
              <a:xfrm>
                <a:off x="1081916" y="3601131"/>
                <a:ext cx="4118820" cy="49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𝑚𝑛</m:t>
                        </m:r>
                      </m:sub>
                      <m:sup>
                        <m:d>
                          <m:d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22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CN" sz="2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6" y="3601131"/>
                <a:ext cx="4118820" cy="499176"/>
              </a:xfrm>
              <a:prstGeom prst="rect">
                <a:avLst/>
              </a:prstGeom>
              <a:blipFill rotWithShape="1">
                <a:blip r:embed="rId6"/>
                <a:stretch>
                  <a:fillRect b="-2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71"/>
              <p:cNvSpPr/>
              <p:nvPr/>
            </p:nvSpPr>
            <p:spPr>
              <a:xfrm>
                <a:off x="1048489" y="4162754"/>
                <a:ext cx="4152247" cy="49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2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altLang="zh-CN" sz="2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sz="2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altLang="zh-CN" sz="2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89" y="4162754"/>
                <a:ext cx="4152247" cy="499176"/>
              </a:xfrm>
              <a:prstGeom prst="rect">
                <a:avLst/>
              </a:prstGeom>
              <a:blipFill rotWithShape="1">
                <a:blip r:embed="rId7"/>
                <a:stretch>
                  <a:fillRect b="-2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73"/>
              <p:cNvSpPr/>
              <p:nvPr/>
            </p:nvSpPr>
            <p:spPr>
              <a:xfrm>
                <a:off x="1081916" y="4712628"/>
                <a:ext cx="4209075" cy="49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2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CN" sz="22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altLang="zh-CN" sz="2200" i="1" dirty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</m:e>
                    </m:nary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6" y="4712628"/>
                <a:ext cx="4209075" cy="499176"/>
              </a:xfrm>
              <a:prstGeom prst="rect">
                <a:avLst/>
              </a:prstGeom>
              <a:blipFill rotWithShape="1">
                <a:blip r:embed="rId8"/>
                <a:stretch>
                  <a:fillRect b="-2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67"/>
          <p:cNvSpPr/>
          <p:nvPr/>
        </p:nvSpPr>
        <p:spPr>
          <a:xfrm>
            <a:off x="-13284" y="3251420"/>
            <a:ext cx="1095200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55" name="Rectangle 68"/>
          <p:cNvSpPr/>
          <p:nvPr/>
        </p:nvSpPr>
        <p:spPr>
          <a:xfrm>
            <a:off x="-13284" y="3733752"/>
            <a:ext cx="1095200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Retrieval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73"/>
              <p:cNvSpPr/>
              <p:nvPr/>
            </p:nvSpPr>
            <p:spPr>
              <a:xfrm>
                <a:off x="1104777" y="5880126"/>
                <a:ext cx="6334248" cy="438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i="1" dirty="0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200" i="1" dirty="0" smtClean="0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𝑚𝑛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i="0" dirty="0">
                            <a:latin typeface="Cambria Math"/>
                            <a:ea typeface="Cambria Math"/>
                          </a:rPr>
                          <m:t>N</m:t>
                        </m:r>
                      </m:sup>
                    </m:sSubSup>
                    <m:d>
                      <m:dPr>
                        <m:ctrlPr>
                          <a:rPr lang="en-US" altLang="zh-CN" sz="22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CN" sz="22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altLang="zh-CN" sz="2200" i="1" dirty="0">
                                <a:latin typeface="Cambria Math"/>
                                <a:ea typeface="Cambria Math"/>
                              </a:rPr>
                              <m:t>𝛤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  <a:ea typeface="Cambria Math"/>
                              </a:rPr>
                              <m:t>𝑚𝑛</m:t>
                            </m:r>
                          </m:sub>
                        </m:s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𝑚𝑛</m:t>
                            </m:r>
                          </m:sub>
                        </m:sSub>
                      </m:e>
                    </m:d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CN" sz="2200" i="1" dirty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zh-CN" altLang="en-US" sz="2200" i="1" dirty="0" smtClean="0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200" b="0" i="0" dirty="0" smtClean="0">
                            <a:latin typeface="Cambria Math"/>
                            <a:ea typeface="Cambria Math"/>
                          </a:rPr>
                          <m:t>S</m:t>
                        </m:r>
                      </m:sup>
                    </m:sSubSup>
                    <m:d>
                      <m:dPr>
                        <m:ctrlPr>
                          <a:rPr lang="en-US" altLang="zh-CN" sz="22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CN" sz="22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b="0" i="1" dirty="0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altLang="zh-CN" sz="2200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2200" b="0" i="1" dirty="0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</m:acc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zh-CN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77" y="5880126"/>
                <a:ext cx="6334248" cy="438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68"/>
          <p:cNvSpPr/>
          <p:nvPr/>
        </p:nvSpPr>
        <p:spPr>
          <a:xfrm>
            <a:off x="-13284" y="5952667"/>
            <a:ext cx="1095200" cy="31318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5845" y="1656092"/>
                <a:ext cx="4590662" cy="78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zh-CN" altLang="en-US" b="0" i="1" smtClean="0">
                              <a:latin typeface="Cambria Math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zh-CN" altLang="en-US" i="1">
                              <a:latin typeface="Cambria Math"/>
                            </a:rPr>
                            <m:t>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𝑚𝑛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45" y="1656092"/>
                <a:ext cx="4590662" cy="7857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1843888"/>
            <a:ext cx="11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minimize</a:t>
            </a:r>
            <a:endParaRPr lang="zh-CN" altLang="en-US" dirty="0"/>
          </a:p>
        </p:txBody>
      </p:sp>
      <p:grpSp>
        <p:nvGrpSpPr>
          <p:cNvPr id="51" name="Group 32"/>
          <p:cNvGrpSpPr/>
          <p:nvPr/>
        </p:nvGrpSpPr>
        <p:grpSpPr>
          <a:xfrm>
            <a:off x="6941974" y="5930433"/>
            <a:ext cx="2137491" cy="369332"/>
            <a:chOff x="5242490" y="1639528"/>
            <a:chExt cx="3087097" cy="369332"/>
          </a:xfrm>
        </p:grpSpPr>
        <p:cxnSp>
          <p:nvCxnSpPr>
            <p:cNvPr id="52" name="Straight Arrow Connector 33"/>
            <p:cNvCxnSpPr>
              <a:endCxn id="53" idx="1"/>
            </p:cNvCxnSpPr>
            <p:nvPr/>
          </p:nvCxnSpPr>
          <p:spPr>
            <a:xfrm>
              <a:off x="5242490" y="1824194"/>
              <a:ext cx="60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847460" y="1639528"/>
              <a:ext cx="248212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Delay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73"/>
              <p:cNvSpPr/>
              <p:nvPr/>
            </p:nvSpPr>
            <p:spPr>
              <a:xfrm>
                <a:off x="1081916" y="5226762"/>
                <a:ext cx="6615159" cy="49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𝑚𝑛</m:t>
                        </m:r>
                      </m:sub>
                    </m:sSub>
                    <m:r>
                      <a:rPr lang="en-US" altLang="zh-CN" sz="2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CN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sz="2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altLang="zh-CN" sz="22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CN" altLang="en-US" sz="2200" i="1" dirty="0" smtClean="0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2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 dirty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b>
                          <m:sSubPr>
                            <m:ctrlPr>
                              <a:rPr lang="en-US" altLang="zh-CN" sz="22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200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2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altLang="zh-CN" sz="2200" i="1" dirty="0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22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 dirty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altLang="zh-CN" sz="2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sz="2200" i="1" dirty="0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CN" sz="2200" b="0" i="1" dirty="0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sz="2200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200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zh-CN" alt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916" y="5226762"/>
                <a:ext cx="6615159" cy="499176"/>
              </a:xfrm>
              <a:prstGeom prst="rect">
                <a:avLst/>
              </a:prstGeom>
              <a:blipFill rotWithShape="1">
                <a:blip r:embed="rId11"/>
                <a:stretch>
                  <a:fillRect b="-2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32"/>
          <p:cNvGrpSpPr/>
          <p:nvPr/>
        </p:nvGrpSpPr>
        <p:grpSpPr>
          <a:xfrm>
            <a:off x="6680718" y="5356606"/>
            <a:ext cx="2409588" cy="369332"/>
            <a:chOff x="5242490" y="1639528"/>
            <a:chExt cx="3087097" cy="646331"/>
          </a:xfrm>
        </p:grpSpPr>
        <p:cxnSp>
          <p:nvCxnSpPr>
            <p:cNvPr id="59" name="Straight Arrow Connector 33"/>
            <p:cNvCxnSpPr>
              <a:endCxn id="60" idx="1"/>
            </p:cNvCxnSpPr>
            <p:nvPr/>
          </p:nvCxnSpPr>
          <p:spPr>
            <a:xfrm>
              <a:off x="5242490" y="1962695"/>
              <a:ext cx="6049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847459" y="1639528"/>
              <a:ext cx="2482128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Remote traffic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5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453326" y="0"/>
                <a:ext cx="8300149" cy="120886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NP-hardness of Integer Programming: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24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={0, </m:t>
                    </m:r>
                    <m:r>
                      <a:rPr lang="en-US" altLang="zh-CN" sz="2400" i="1" dirty="0" smtClean="0">
                        <a:latin typeface="Cambria Math"/>
                      </a:rPr>
                      <m:t>1</m:t>
                    </m:r>
                    <m:r>
                      <a:rPr lang="en-US" altLang="zh-CN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326" y="0"/>
                <a:ext cx="8300149" cy="1208868"/>
              </a:xfrm>
              <a:blipFill rotWithShape="1">
                <a:blip r:embed="rId2"/>
                <a:stretch>
                  <a:fillRect l="-1101" b="-11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70817335"/>
                  </p:ext>
                </p:extLst>
              </p:nvPr>
            </p:nvGraphicFramePr>
            <p:xfrm>
              <a:off x="228600" y="1433454"/>
              <a:ext cx="5690943" cy="5315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90943"/>
                  </a:tblGrid>
                  <a:tr h="449444">
                    <a:tc>
                      <a:txBody>
                        <a:bodyPr/>
                        <a:lstStyle/>
                        <a:p>
                          <a:r>
                            <a:rPr lang="en-US" altLang="zh-CN" sz="1800" b="0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 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dominating set problem</a:t>
                          </a:r>
                          <a:r>
                            <a:rPr lang="en-US" altLang="zh-CN" sz="1800" b="0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(NP-complete)</a:t>
                          </a:r>
                          <a:endParaRPr lang="zh-CN" alt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2098552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A </a:t>
                          </a:r>
                          <a:r>
                            <a:rPr lang="en-US" altLang="zh-CN" b="1" dirty="0" smtClean="0">
                              <a:solidFill>
                                <a:schemeClr val="tx1"/>
                              </a:solidFill>
                            </a:rPr>
                            <a:t>dominating set 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for a graph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=(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is a subset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such that every vertex not 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is </a:t>
                          </a:r>
                          <a:r>
                            <a:rPr lang="en-US" altLang="zh-CN" b="1" dirty="0" smtClean="0">
                              <a:solidFill>
                                <a:schemeClr val="tx1"/>
                              </a:solidFill>
                            </a:rPr>
                            <a:t>adjacent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to at least one member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.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altLang="zh-CN" b="1" dirty="0" smtClean="0">
                              <a:solidFill>
                                <a:schemeClr val="tx1"/>
                              </a:solidFill>
                            </a:rPr>
                            <a:t>domination number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𝜁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is the number of vertices in a </a:t>
                          </a:r>
                          <a:r>
                            <a:rPr lang="en-US" altLang="zh-CN" b="1" dirty="0" smtClean="0">
                              <a:solidFill>
                                <a:schemeClr val="tx1"/>
                              </a:solidFill>
                            </a:rPr>
                            <a:t>smallest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dominating set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The </a:t>
                          </a:r>
                          <a:r>
                            <a:rPr lang="en-US" altLang="zh-CN" b="1" dirty="0" smtClean="0">
                              <a:solidFill>
                                <a:schemeClr val="tx1"/>
                              </a:solidFill>
                            </a:rPr>
                            <a:t>dominating set problem </a:t>
                          </a:r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concerns testing whether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𝜁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 ≤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altLang="zh-CN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for a given graph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 and input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oMath>
                          </a14:m>
                          <a:r>
                            <a:rPr lang="en-US" altLang="zh-CN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448207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The joint optimization is </a:t>
                          </a:r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</a:rPr>
                            <a:t>NP-hard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24726"/>
                        </a:solidFill>
                      </a:tcPr>
                    </a:tc>
                  </a:tr>
                  <a:tr h="2319402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The </a:t>
                          </a:r>
                          <a:r>
                            <a:rPr lang="en-US" altLang="zh-CN" b="1" dirty="0" smtClean="0"/>
                            <a:t>dominating set problem </a:t>
                          </a:r>
                          <a:r>
                            <a:rPr lang="en-US" altLang="zh-CN" dirty="0" smtClean="0"/>
                            <a:t>is reducible to our joint optimization problem.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Considering</a:t>
                          </a:r>
                          <a:r>
                            <a:rPr lang="en-US" altLang="zh-CN" baseline="0" dirty="0" smtClean="0"/>
                            <a:t> that:</a:t>
                          </a:r>
                        </a:p>
                        <a:p>
                          <a:pPr marL="742950" lvl="1" indent="-285750">
                            <a:buFont typeface="Segoe UI" panose="020B0502040204020203" pitchFamily="34" charset="0"/>
                            <a:buChar char="‒"/>
                          </a:pPr>
                          <a:r>
                            <a:rPr lang="en-US" altLang="zh-CN" baseline="0" dirty="0" smtClean="0"/>
                            <a:t>The </a:t>
                          </a:r>
                          <a:r>
                            <a:rPr lang="en-US" altLang="zh-CN" baseline="0" dirty="0" err="1" smtClean="0"/>
                            <a:t>VoD</a:t>
                          </a:r>
                          <a:r>
                            <a:rPr lang="en-US" altLang="zh-CN" baseline="0" dirty="0" smtClean="0"/>
                            <a:t> system has only one video </a:t>
                          </a:r>
                        </a:p>
                        <a:p>
                          <a:pPr marL="742950" lvl="1" indent="-285750">
                            <a:buFont typeface="Segoe UI" panose="020B0502040204020203" pitchFamily="34" charset="0"/>
                            <a:buChar char="‒"/>
                          </a:pPr>
                          <a:r>
                            <a:rPr lang="en-US" altLang="zh-CN" baseline="0" dirty="0" smtClean="0"/>
                            <a:t>The storage cost for a replica is 1 </a:t>
                          </a:r>
                        </a:p>
                        <a:p>
                          <a:pPr marL="742950" lvl="1" indent="-285750">
                            <a:buFont typeface="Segoe UI" panose="020B0502040204020203" pitchFamily="34" charset="0"/>
                            <a:buChar char="‒"/>
                          </a:pPr>
                          <a:r>
                            <a:rPr lang="en-US" altLang="zh-CN" baseline="0" dirty="0" smtClean="0"/>
                            <a:t>No any other cost</a:t>
                          </a:r>
                        </a:p>
                        <a:p>
                          <a:pPr marL="285750" lvl="0" indent="-285750">
                            <a:buFont typeface="Segoe UI" panose="020B0502040204020203" pitchFamily="34" charset="0"/>
                            <a:buChar char="•"/>
                          </a:pPr>
                          <a:r>
                            <a:rPr lang="en-US" altLang="zh-CN" baseline="0" dirty="0" smtClean="0"/>
                            <a:t>The servers that have the video replica form a </a:t>
                          </a:r>
                          <a:r>
                            <a:rPr lang="en-US" altLang="zh-CN" b="1" baseline="0" dirty="0" smtClean="0"/>
                            <a:t>dominating set</a:t>
                          </a:r>
                          <a:r>
                            <a:rPr lang="en-US" altLang="zh-CN" b="0" baseline="0" dirty="0" smtClean="0"/>
                            <a:t>.</a:t>
                          </a: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70817335"/>
                  </p:ext>
                </p:extLst>
              </p:nvPr>
            </p:nvGraphicFramePr>
            <p:xfrm>
              <a:off x="228600" y="1433454"/>
              <a:ext cx="5690943" cy="53156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90943"/>
                  </a:tblGrid>
                  <a:tr h="449444">
                    <a:tc>
                      <a:txBody>
                        <a:bodyPr/>
                        <a:lstStyle/>
                        <a:p>
                          <a:r>
                            <a:rPr lang="en-US" altLang="zh-CN" sz="1800" b="0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 </a:t>
                          </a:r>
                          <a:r>
                            <a:rPr lang="en-US" altLang="zh-CN" sz="1800" b="1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dominating set problem</a:t>
                          </a:r>
                          <a:r>
                            <a:rPr lang="en-US" altLang="zh-CN" sz="1800" b="0" i="0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: (NP-complete)</a:t>
                          </a:r>
                          <a:endParaRPr lang="zh-CN" altLang="en-US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20985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31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7" t="-21512" r="-107" b="-136047"/>
                          </a:stretch>
                        </a:blipFill>
                      </a:tcPr>
                    </a:tc>
                  </a:tr>
                  <a:tr h="448207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The joint optimization is </a:t>
                          </a:r>
                          <a:r>
                            <a:rPr lang="en-US" altLang="zh-CN" b="1" dirty="0" smtClean="0">
                              <a:solidFill>
                                <a:schemeClr val="bg1"/>
                              </a:solidFill>
                            </a:rPr>
                            <a:t>NP-hard</a:t>
                          </a:r>
                          <a:endParaRPr lang="zh-CN" alt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D24726"/>
                        </a:solidFill>
                      </a:tcPr>
                    </a:tc>
                  </a:tr>
                  <a:tr h="2319402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The </a:t>
                          </a:r>
                          <a:r>
                            <a:rPr lang="en-US" altLang="zh-CN" b="1" dirty="0" smtClean="0"/>
                            <a:t>dominating set problem </a:t>
                          </a:r>
                          <a:r>
                            <a:rPr lang="en-US" altLang="zh-CN" dirty="0" smtClean="0"/>
                            <a:t>is reducible to our joint optimization problem.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 smtClean="0"/>
                            <a:t>Considering</a:t>
                          </a:r>
                          <a:r>
                            <a:rPr lang="en-US" altLang="zh-CN" baseline="0" dirty="0" smtClean="0"/>
                            <a:t> that:</a:t>
                          </a:r>
                        </a:p>
                        <a:p>
                          <a:pPr marL="742950" lvl="1" indent="-285750">
                            <a:buFont typeface="Segoe UI" panose="020B0502040204020203" pitchFamily="34" charset="0"/>
                            <a:buChar char="‒"/>
                          </a:pPr>
                          <a:r>
                            <a:rPr lang="en-US" altLang="zh-CN" baseline="0" dirty="0" smtClean="0"/>
                            <a:t>The </a:t>
                          </a:r>
                          <a:r>
                            <a:rPr lang="en-US" altLang="zh-CN" baseline="0" dirty="0" err="1" smtClean="0"/>
                            <a:t>VoD</a:t>
                          </a:r>
                          <a:r>
                            <a:rPr lang="en-US" altLang="zh-CN" baseline="0" dirty="0" smtClean="0"/>
                            <a:t> system has only one video </a:t>
                          </a:r>
                        </a:p>
                        <a:p>
                          <a:pPr marL="742950" lvl="1" indent="-285750">
                            <a:buFont typeface="Segoe UI" panose="020B0502040204020203" pitchFamily="34" charset="0"/>
                            <a:buChar char="‒"/>
                          </a:pPr>
                          <a:r>
                            <a:rPr lang="en-US" altLang="zh-CN" baseline="0" dirty="0" smtClean="0"/>
                            <a:t>The storage cost for a replica is 1 </a:t>
                          </a:r>
                        </a:p>
                        <a:p>
                          <a:pPr marL="742950" lvl="1" indent="-285750">
                            <a:buFont typeface="Segoe UI" panose="020B0502040204020203" pitchFamily="34" charset="0"/>
                            <a:buChar char="‒"/>
                          </a:pPr>
                          <a:r>
                            <a:rPr lang="en-US" altLang="zh-CN" baseline="0" dirty="0" smtClean="0"/>
                            <a:t>No any other cost</a:t>
                          </a:r>
                        </a:p>
                        <a:p>
                          <a:pPr marL="285750" lvl="0" indent="-285750">
                            <a:buFont typeface="Segoe UI" panose="020B0502040204020203" pitchFamily="34" charset="0"/>
                            <a:buChar char="•"/>
                          </a:pPr>
                          <a:r>
                            <a:rPr lang="en-US" altLang="zh-CN" baseline="0" dirty="0" smtClean="0"/>
                            <a:t>The servers that have the video replica form a </a:t>
                          </a:r>
                          <a:r>
                            <a:rPr lang="en-US" altLang="zh-CN" b="1" baseline="0" dirty="0" smtClean="0"/>
                            <a:t>dominating set</a:t>
                          </a:r>
                          <a:r>
                            <a:rPr lang="en-US" altLang="zh-CN" b="0" baseline="0" dirty="0" smtClean="0"/>
                            <a:t>.</a:t>
                          </a: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16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043366" y="1899919"/>
            <a:ext cx="2786307" cy="4282955"/>
            <a:chOff x="5786193" y="1633219"/>
            <a:chExt cx="2786307" cy="428295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193" y="1633219"/>
              <a:ext cx="2786307" cy="36366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15075" y="5269843"/>
              <a:ext cx="2038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Dominating sets (red vertices</a:t>
              </a:r>
              <a:r>
                <a:rPr lang="en-US" altLang="zh-CN" dirty="0" smtClean="0"/>
                <a:t>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Contents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3788876" y="1964324"/>
            <a:ext cx="5177842" cy="304196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 and Related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Problem Formulation and Its NP-hardness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lt"/>
              </a:rPr>
              <a:t>RAVO: Efficient LP-based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</a:rPr>
              <a:t>Efficient Computation for Large Video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</a:rPr>
              <a:t>Illustrative Simulation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+mn-lt"/>
              </a:rPr>
              <a:t>Conclusion</a:t>
            </a:r>
            <a:endParaRPr lang="en-US" altLang="zh-CN" sz="1800" b="1" dirty="0">
              <a:ea typeface="宋体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Microsoft YaHei UI" panose="020B0503020204020204" pitchFamily="34" charset="-122"/>
            </a:endParaRP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RAVO: Relaxing the Joint Formulation as a Linear </a:t>
            </a:r>
            <a:br>
              <a:rPr lang="en-US" altLang="zh-CN" sz="2400" dirty="0" smtClean="0"/>
            </a:br>
            <a:r>
              <a:rPr lang="en-US" altLang="zh-CN" sz="2400" dirty="0" smtClean="0"/>
              <a:t>Program and Quantization of the Solution</a:t>
            </a:r>
            <a:endParaRPr lang="zh-CN" altLang="en-US" sz="2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890841"/>
                  </p:ext>
                </p:extLst>
              </p:nvPr>
            </p:nvGraphicFramePr>
            <p:xfrm>
              <a:off x="153824" y="1461332"/>
              <a:ext cx="8784076" cy="5218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4604"/>
                    <a:gridCol w="1284051"/>
                    <a:gridCol w="3735421"/>
                  </a:tblGrid>
                  <a:tr h="44924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1: Linear Program</a:t>
                          </a: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2: </a:t>
                          </a:r>
                          <a:r>
                            <a:rPr lang="en-US" altLang="zh-CN" sz="2400" dirty="0" smtClean="0"/>
                            <a:t>Quantization</a:t>
                          </a: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</a:tr>
                  <a:tr h="2397727">
                    <a:tc rowSpan="2"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Formulation Relaxation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altLang="zh-CN" sz="1600" b="0" i="1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rPr>
                                <m:t>Continuous</m:t>
                              </m:r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n-US" altLang="zh-CN" sz="1600" dirty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rPr>
                                <m:t> 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(0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CN" sz="16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1)</m:t>
                              </m:r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342900" lvl="0" indent="-34290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sup>
                              </m:sSub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ℂ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16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𝔻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i="0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𝔻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as </a:t>
                          </a:r>
                          <a:r>
                            <a:rPr lang="en-US" altLang="zh-CN" sz="1600" b="0" i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piecewise linear 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function</a:t>
                          </a:r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342900" lvl="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Efficient algorithm </a:t>
                          </a: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for solving linear programming</a:t>
                          </a: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457200" lvl="1" indent="0">
                            <a:buFont typeface="Arial" panose="020B0604020202020204" pitchFamily="34" charset="0"/>
                            <a:buNone/>
                          </a:pPr>
                          <a:endParaRPr lang="zh-CN" altLang="en-US" sz="1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Video Management</a:t>
                          </a: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Randomized</a:t>
                          </a:r>
                          <a:r>
                            <a:rPr lang="en-US" altLang="zh-CN" sz="1600" i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round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Request from the </a:t>
                          </a:r>
                          <a:r>
                            <a:rPr lang="en-US" altLang="zh-CN" sz="16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repository </a:t>
                          </a: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if no other proxy server can help</a:t>
                          </a: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Otherwise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we obtain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i="1" dirty="0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CN" sz="1600" i="1" dirty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oMath>
                          </a14:m>
                          <a:endParaRPr lang="en-US" altLang="zh-CN" sz="1600" baseline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0" lvl="0" indent="0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sz="16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16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𝑚𝑛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sz="1600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zh-CN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altLang="zh-CN" sz="16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altLang="zh-CN" sz="160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0, 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1600" b="0" i="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1600" b="0" i="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if</m:t>
                                        </m:r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sz="160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6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zh-CN" sz="16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600" b="0" i="1" dirty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=0;</m:t>
                                        </m:r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600" i="1" smtClean="0"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altLang="zh-CN" sz="160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en-US" altLang="zh-CN" sz="160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zh-CN" sz="1600" b="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𝑅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zh-CN" sz="1600" b="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𝑚𝑛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en-US" altLang="zh-CN" sz="1600" i="1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600" b="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</m:num>
                                          <m:den>
                                            <m:nary>
                                              <m:naryPr>
                                                <m:chr m:val="∑"/>
                                                <m:supHide m:val="on"/>
                                                <m:ctrlPr>
                                                  <a:rPr lang="en-US" altLang="zh-CN" sz="1600" i="1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en-US" altLang="zh-CN" sz="1600" b="0" i="1" dirty="0" smtClean="0">
                                                    <a:latin typeface="Cambria Math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en-US" altLang="zh-CN" sz="1600" i="1" dirty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∈</m:t>
                                                </m:r>
                                                <m:r>
                                                  <a:rPr lang="en-US" altLang="zh-CN" sz="1600" b="0" i="1" dirty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𝑆</m:t>
                                                </m:r>
                                              </m:sub>
                                              <m:sup/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CN" sz="1600" i="1" dirty="0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sz="1600" b="0" i="1" dirty="0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600" b="0" i="1" dirty="0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𝑚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altLang="zh-CN" sz="1600" i="1" dirty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CN" sz="1600" b="0" i="1" dirty="0" smtClean="0">
                                                            <a:solidFill>
                                                              <a:srgbClr val="FF0000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𝑣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  <m:sSubSup>
                                                  <m:sSubSupPr>
                                                    <m:ctrlPr>
                                                      <a:rPr lang="en-US" altLang="zh-CN" sz="160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acc>
                                                      <m:accPr>
                                                        <m:chr m:val="̂"/>
                                                        <m:ctrlPr>
                                                          <a:rPr lang="en-US" altLang="zh-CN" sz="1600" i="1" dirty="0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zh-CN" sz="1600" b="0" i="1" dirty="0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𝑅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altLang="zh-CN" sz="1600" b="0" i="1" dirty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𝑚𝑛</m:t>
                                                    </m:r>
                                                  </m:sub>
                                                  <m:sup>
                                                    <m:d>
                                                      <m:dPr>
                                                        <m:ctrlPr>
                                                          <a:rPr lang="en-US" altLang="zh-CN" sz="1600" i="1" dirty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altLang="zh-CN" sz="1600" b="0" i="1" dirty="0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/>
                                                          </a:rPr>
                                                          <m:t>𝑣</m:t>
                                                        </m:r>
                                                      </m:e>
                                                    </m:d>
                                                  </m:sup>
                                                </m:sSubSup>
                                              </m:e>
                                            </m:nary>
                                          </m:den>
                                        </m:f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1600" b="0" i="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altLang="zh-CN" sz="1600" b="0" i="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if</m:t>
                                        </m:r>
                                        <m:r>
                                          <a:rPr lang="en-US" altLang="zh-CN" sz="16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zh-CN" sz="160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6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b="0" i="1" dirty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zh-CN" sz="1600" i="1" dirty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600" b="0" i="1" dirty="0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r>
                                          <a:rPr lang="en-US" altLang="zh-CN" sz="16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=0.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  <a:tr h="359846">
                    <a:tc vMerge="1"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endParaRPr lang="zh-CN" altLang="en-US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buFont typeface="Wingdings" panose="05000000000000000000" pitchFamily="2" charset="2"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/>
                              </a:solidFill>
                            </a:rPr>
                            <a:t>Resource Allocation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Server storage capacity as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altLang="zh-CN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altLang="zh-CN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zh-CN" sz="1600" i="1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160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16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1600" i="1" dirty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6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altLang="zh-CN" sz="1600" b="0" i="1" dirty="0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dirty="0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1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altLang="zh-CN" sz="1600" b="0" i="1" dirty="0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sz="1600" i="1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1600" i="1" dirty="0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dirty="0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1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altLang="zh-CN" sz="1600" b="0" i="1" dirty="0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zh-CN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CN" sz="1600" i="1" dirty="0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zh-CN" sz="1600" i="1" dirty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lvl="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ea typeface="Cambria Math"/>
                            </a:rPr>
                            <a:t>Get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altLang="zh-CN" sz="160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from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Put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altLang="zh-CN" sz="160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to equation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𝔻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160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</m:t>
                                  </m:r>
                                </m:sup>
                              </m:sSubSup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  </m:t>
                              </m:r>
                              <m:r>
                                <a:rPr lang="en-US" altLang="zh-CN" sz="1600" i="1" dirty="0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zh-CN" sz="1600" i="1" dirty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𝔻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i="0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𝛤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1600" i="0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N</m:t>
                                  </m:r>
                                </m:sup>
                              </m:sSubSup>
                              <m:r>
                                <a:rPr lang="en-US" altLang="zh-CN" sz="1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  </m:t>
                              </m:r>
                              <m:r>
                                <a:rPr lang="en-US" altLang="zh-CN" sz="1600" i="1" dirty="0" smtClean="0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altLang="zh-CN" sz="1600" i="1" dirty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altLang="zh-CN" sz="1600" b="0" i="1" dirty="0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and solve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them to get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16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  <a:tr h="2003242"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altLang="zh-CN" sz="2000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Solve LP for Super-optimum </a:t>
                          </a:r>
                          <a:endParaRPr lang="en-US" altLang="zh-CN" sz="1600" b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Video storage: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en-US" altLang="zh-CN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marL="285750" lvl="0" indent="-285750" algn="l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Video retrieval: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1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sup>
                              </m:sSubSup>
                            </m:oMath>
                          </a14:m>
                          <a:endParaRPr lang="zh-CN" altLang="en-US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890841"/>
                  </p:ext>
                </p:extLst>
              </p:nvPr>
            </p:nvGraphicFramePr>
            <p:xfrm>
              <a:off x="153824" y="1461332"/>
              <a:ext cx="8784076" cy="5218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4604"/>
                    <a:gridCol w="1284051"/>
                    <a:gridCol w="3735421"/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1: Linear Program</a:t>
                          </a: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dirty="0" smtClean="0">
                              <a:solidFill>
                                <a:schemeClr val="bg1"/>
                              </a:solidFill>
                            </a:rPr>
                            <a:t>Step 2: </a:t>
                          </a:r>
                          <a:r>
                            <a:rPr lang="en-US" altLang="zh-CN" sz="2400" dirty="0" smtClean="0"/>
                            <a:t>Quantization</a:t>
                          </a:r>
                          <a:endParaRPr lang="en-US" altLang="zh-CN" sz="2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</a:tr>
                  <a:tr h="2397727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8142" r="-133333" b="-7278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marL="457200" lvl="1" indent="0">
                            <a:buFont typeface="Arial" panose="020B0604020202020204" pitchFamily="34" charset="0"/>
                            <a:buNone/>
                          </a:pPr>
                          <a:endParaRPr lang="zh-CN" altLang="en-US" sz="18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5073" t="-20865" r="-163" b="-98728"/>
                          </a:stretch>
                        </a:blipFill>
                      </a:tcPr>
                    </a:tc>
                  </a:tr>
                  <a:tr h="359846">
                    <a:tc vMerge="1"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endParaRPr lang="zh-CN" altLang="en-US" sz="160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5073" t="-122423" r="-163"/>
                          </a:stretch>
                        </a:blipFill>
                      </a:tcPr>
                    </a:tc>
                  </a:tr>
                  <a:tr h="200324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162310" r="-13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右箭头 6"/>
          <p:cNvSpPr/>
          <p:nvPr/>
        </p:nvSpPr>
        <p:spPr>
          <a:xfrm>
            <a:off x="4221804" y="3677055"/>
            <a:ext cx="817124" cy="573932"/>
          </a:xfrm>
          <a:prstGeom prst="rightArrow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70241" y="3101752"/>
            <a:ext cx="3440298" cy="662474"/>
          </a:xfrm>
          <a:prstGeom prst="rect">
            <a:avLst/>
          </a:pr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000" b="1" dirty="0" smtClean="0"/>
              <a:t>Dominate</a:t>
            </a:r>
            <a:endParaRPr lang="zh-CN" altLang="en-US" sz="2000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Algorithmic Complexity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1"/>
              <p:cNvSpPr/>
              <p:nvPr/>
            </p:nvSpPr>
            <p:spPr bwMode="auto">
              <a:xfrm>
                <a:off x="1725960" y="3173631"/>
                <a:ext cx="1800619" cy="518716"/>
              </a:xfrm>
              <a:prstGeom prst="roundRect">
                <a:avLst/>
              </a:prstGeom>
              <a:solidFill>
                <a:srgbClr val="F1BDB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/>
                          <a:ea typeface="Cambria Math" panose="020405030504060302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5960" y="3173631"/>
                <a:ext cx="1800619" cy="518716"/>
              </a:xfrm>
              <a:prstGeom prst="roundRect">
                <a:avLst/>
              </a:prstGeom>
              <a:blipFill rotWithShape="1">
                <a:blip r:embed="rId2"/>
                <a:stretch>
                  <a:fillRect b="-12941"/>
                </a:stretch>
              </a:blip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7"/>
          <p:cNvSpPr/>
          <p:nvPr/>
        </p:nvSpPr>
        <p:spPr bwMode="auto">
          <a:xfrm>
            <a:off x="1067823" y="4826427"/>
            <a:ext cx="1256945" cy="946369"/>
          </a:xfrm>
          <a:prstGeom prst="rect">
            <a:avLst/>
          </a:prstGeom>
          <a:solidFill>
            <a:srgbClr val="D247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ea typeface="宋体" charset="-122"/>
              </a:rPr>
              <a:t>Discretize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ea typeface="宋体" charset="-122"/>
              </a:rPr>
              <a:t>Video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ea typeface="宋体" charset="-122"/>
              </a:rPr>
              <a:t>Storage</a:t>
            </a:r>
          </a:p>
        </p:txBody>
      </p:sp>
      <p:sp>
        <p:nvSpPr>
          <p:cNvPr id="11" name="Rectangle 18"/>
          <p:cNvSpPr/>
          <p:nvPr/>
        </p:nvSpPr>
        <p:spPr bwMode="auto">
          <a:xfrm>
            <a:off x="2987930" y="4826426"/>
            <a:ext cx="1278859" cy="946370"/>
          </a:xfrm>
          <a:prstGeom prst="rect">
            <a:avLst/>
          </a:prstGeom>
          <a:solidFill>
            <a:srgbClr val="D247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Discretize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Video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ea typeface="宋体" charset="-122"/>
              </a:rPr>
              <a:t>Retrieval</a:t>
            </a:r>
            <a:endParaRPr lang="en-US" altLang="zh-CN" b="1" dirty="0">
              <a:solidFill>
                <a:schemeClr val="bg1"/>
              </a:solidFill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23"/>
              <p:cNvSpPr/>
              <p:nvPr/>
            </p:nvSpPr>
            <p:spPr bwMode="auto">
              <a:xfrm>
                <a:off x="766323" y="5904864"/>
                <a:ext cx="1859947" cy="519296"/>
              </a:xfrm>
              <a:prstGeom prst="roundRect">
                <a:avLst/>
              </a:prstGeom>
              <a:solidFill>
                <a:srgbClr val="F1BDB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altLang="zh-CN" sz="2400" b="0" i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323" y="5904864"/>
                <a:ext cx="1859947" cy="519296"/>
              </a:xfrm>
              <a:prstGeom prst="roundRect">
                <a:avLst/>
              </a:prstGeom>
              <a:blipFill rotWithShape="1">
                <a:blip r:embed="rId3"/>
                <a:stretch>
                  <a:fillRect b="-12941"/>
                </a:stretch>
              </a:blip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27"/>
              <p:cNvSpPr/>
              <p:nvPr/>
            </p:nvSpPr>
            <p:spPr bwMode="auto">
              <a:xfrm>
                <a:off x="2715688" y="5904864"/>
                <a:ext cx="1974771" cy="519296"/>
              </a:xfrm>
              <a:prstGeom prst="roundRect">
                <a:avLst/>
              </a:prstGeom>
              <a:solidFill>
                <a:srgbClr val="F1BDB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/>
                          <a:ea typeface="Cambria Math" panose="020405030504060302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5688" y="5904864"/>
                <a:ext cx="1974771" cy="519296"/>
              </a:xfrm>
              <a:prstGeom prst="roundRect">
                <a:avLst/>
              </a:prstGeom>
              <a:blipFill rotWithShape="1">
                <a:blip r:embed="rId4"/>
                <a:stretch>
                  <a:fillRect b="-12941"/>
                </a:stretch>
              </a:blip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41926" y="4648015"/>
                <a:ext cx="3204927" cy="923330"/>
              </a:xfrm>
              <a:prstGeom prst="rect">
                <a:avLst/>
              </a:prstGeom>
              <a:solidFill>
                <a:srgbClr val="F1BDB1"/>
              </a:solidFill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 smtClean="0">
                    <a:latin typeface="Arial" charset="0"/>
                  </a:rPr>
                  <a:t>What if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is </a:t>
                </a:r>
                <a:r>
                  <a:rPr lang="en-US" altLang="zh-CN" sz="3600" dirty="0" smtClean="0">
                    <a:solidFill>
                      <a:schemeClr val="tx1"/>
                    </a:solidFill>
                  </a:rPr>
                  <a:t>LARGE</a:t>
                </a:r>
                <a:r>
                  <a:rPr lang="en-US" altLang="zh-CN" sz="3200" dirty="0" smtClean="0">
                    <a:solidFill>
                      <a:schemeClr val="tx1"/>
                    </a:solidFill>
                  </a:rPr>
                  <a:t>?</a:t>
                </a:r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26" y="4648015"/>
                <a:ext cx="3204927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3289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05223"/>
              </p:ext>
            </p:extLst>
          </p:nvPr>
        </p:nvGraphicFramePr>
        <p:xfrm>
          <a:off x="5472103" y="1952161"/>
          <a:ext cx="3144571" cy="83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10"/>
                <a:gridCol w="2453661"/>
              </a:tblGrid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1" dirty="0" smtClean="0">
                          <a:solidFill>
                            <a:schemeClr val="bg1"/>
                          </a:solidFill>
                        </a:rPr>
                        <a:t>|S|</a:t>
                      </a:r>
                      <a:endParaRPr lang="zh-CN" alt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Number of servers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1" dirty="0" smtClean="0">
                          <a:solidFill>
                            <a:schemeClr val="bg1"/>
                          </a:solidFill>
                        </a:rPr>
                        <a:t>|V|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Number of videos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sp>
        <p:nvSpPr>
          <p:cNvPr id="15" name="右箭头 14"/>
          <p:cNvSpPr/>
          <p:nvPr/>
        </p:nvSpPr>
        <p:spPr>
          <a:xfrm rot="5400000">
            <a:off x="2254309" y="3952487"/>
            <a:ext cx="817124" cy="573932"/>
          </a:xfrm>
          <a:prstGeom prst="rightArrow">
            <a:avLst/>
          </a:pr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481442"/>
                  </p:ext>
                </p:extLst>
              </p:nvPr>
            </p:nvGraphicFramePr>
            <p:xfrm>
              <a:off x="548886" y="1614191"/>
              <a:ext cx="4277403" cy="1457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261"/>
                    <a:gridCol w="2940142"/>
                  </a:tblGrid>
                  <a:tr h="14576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1" dirty="0" smtClean="0">
                              <a:solidFill>
                                <a:schemeClr val="bg1"/>
                              </a:solidFill>
                              <a:ea typeface="宋体" charset="-122"/>
                            </a:rPr>
                            <a:t>LP</a:t>
                          </a: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LP solver has constant expected iterations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for each iteration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is the number of variables)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481442"/>
                  </p:ext>
                </p:extLst>
              </p:nvPr>
            </p:nvGraphicFramePr>
            <p:xfrm>
              <a:off x="548886" y="1614191"/>
              <a:ext cx="4277403" cy="1457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261"/>
                    <a:gridCol w="2940142"/>
                  </a:tblGrid>
                  <a:tr h="14576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1" dirty="0" smtClean="0">
                              <a:solidFill>
                                <a:schemeClr val="bg1"/>
                              </a:solidFill>
                              <a:ea typeface="宋体" charset="-122"/>
                            </a:rPr>
                            <a:t>LP</a:t>
                          </a: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342" t="-4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8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Contents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3772740" y="1962896"/>
            <a:ext cx="4897924" cy="304196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lt"/>
              </a:rPr>
              <a:t>Introduction and Related </a:t>
            </a:r>
            <a:r>
              <a:rPr lang="en-US" altLang="zh-CN" sz="1800" b="1" dirty="0" smtClean="0">
                <a:latin typeface="+mn-lt"/>
              </a:rPr>
              <a:t>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</a:rPr>
              <a:t>Problem </a:t>
            </a:r>
            <a:r>
              <a:rPr lang="en-US" altLang="zh-CN" sz="1800" dirty="0" smtClean="0">
                <a:latin typeface="+mn-lt"/>
              </a:rPr>
              <a:t>Formulation and Its NP-hardness</a:t>
            </a:r>
            <a:endParaRPr lang="en-US" altLang="zh-CN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+mn-lt"/>
                <a:ea typeface="宋体" charset="-122"/>
              </a:rPr>
              <a:t>RAVO: Efficient </a:t>
            </a:r>
            <a:r>
              <a:rPr lang="en-US" altLang="zh-CN" sz="1800" dirty="0">
                <a:latin typeface="+mn-lt"/>
                <a:ea typeface="宋体" charset="-122"/>
              </a:rPr>
              <a:t>LP-based </a:t>
            </a:r>
            <a:r>
              <a:rPr lang="en-US" altLang="zh-CN" sz="1800" dirty="0" smtClean="0">
                <a:latin typeface="+mn-lt"/>
                <a:ea typeface="宋体" charset="-122"/>
              </a:rPr>
              <a:t>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宋体" charset="-122"/>
              </a:rPr>
              <a:t>Efficient Computation for Large </a:t>
            </a:r>
            <a:r>
              <a:rPr lang="en-US" altLang="zh-CN" sz="1800" dirty="0" smtClean="0">
                <a:latin typeface="+mn-lt"/>
                <a:ea typeface="宋体" charset="-122"/>
              </a:rPr>
              <a:t>Video </a:t>
            </a:r>
            <a:r>
              <a:rPr lang="en-US" altLang="zh-CN" sz="1800" dirty="0">
                <a:latin typeface="+mn-lt"/>
                <a:ea typeface="宋体" charset="-122"/>
              </a:rPr>
              <a:t>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宋体" charset="-122"/>
              </a:rPr>
              <a:t>Illustrative Simulation </a:t>
            </a:r>
            <a:r>
              <a:rPr lang="en-US" altLang="zh-CN" sz="1800" dirty="0" smtClean="0">
                <a:latin typeface="+mn-lt"/>
                <a:ea typeface="宋体" charset="-122"/>
              </a:rPr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宋体" charset="-122"/>
              </a:rPr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b="1" dirty="0">
              <a:ea typeface="宋体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Microsoft YaHei UI" panose="020B0503020204020204" pitchFamily="34" charset="-122"/>
            </a:endParaRP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Contents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3679115" y="1962897"/>
            <a:ext cx="5303519" cy="3041965"/>
          </a:xfrm>
        </p:spPr>
        <p:txBody>
          <a:bodyPr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 and Related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Problem Formulation and Its NP-hardness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RAVO: Efficient LP-based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b="1" dirty="0">
                <a:latin typeface="+mn-lt"/>
              </a:rPr>
              <a:t>Efficient Computation for Large Video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dirty="0">
                <a:latin typeface="+mn-lt"/>
              </a:rPr>
              <a:t>Illustrative Simulation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900" dirty="0" smtClean="0">
                <a:latin typeface="+mn-lt"/>
              </a:rPr>
              <a:t>Conclusion</a:t>
            </a:r>
            <a:endParaRPr lang="en-US" altLang="zh-CN" sz="1800" b="1" dirty="0">
              <a:ea typeface="宋体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Microsoft YaHei UI" panose="020B0503020204020204" pitchFamily="34" charset="-122"/>
            </a:endParaRP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Observation on Concurrency Density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01652" y="1436324"/>
                <a:ext cx="8391969" cy="1878283"/>
              </a:xfrm>
            </p:spPr>
            <p:txBody>
              <a:bodyPr>
                <a:noAutofit/>
              </a:bodyPr>
              <a:lstStyle/>
              <a:p>
                <a:pPr marL="342900" indent="-342900">
                  <a:lnSpc>
                    <a:spcPts val="192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Concurrency density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ea typeface="+mn-ea"/>
                      </a:rPr>
                      <m:t>=</m:t>
                    </m:r>
                    <m:sSubSup>
                      <m:sSub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sSubSup>
                      <m:sSub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+mn-ea"/>
                    <a:ea typeface="+mn-ea"/>
                  </a:rPr>
                  <a:t>) gives the per-storage user concurrency of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a video</a:t>
                </a:r>
              </a:p>
              <a:p>
                <a:pPr marL="342900" indent="-342900">
                  <a:lnSpc>
                    <a:spcPts val="192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Videos with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same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</a:rPr>
                  <a:t>concurrency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density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</a:rPr>
                  <a:t>result in the </a:t>
                </a:r>
                <a:r>
                  <a:rPr lang="en-US" altLang="zh-CN" i="1" dirty="0" smtClean="0">
                    <a:solidFill>
                      <a:schemeClr val="tx1"/>
                    </a:solidFill>
                    <a:latin typeface="+mn-ea"/>
                  </a:rPr>
                  <a:t>same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</a:rPr>
                  <a:t> per-bit deployment cost</a:t>
                </a:r>
                <a:endParaRPr lang="en-US" altLang="zh-CN" dirty="0" smtClean="0">
                  <a:solidFill>
                    <a:schemeClr val="tx1"/>
                  </a:solidFill>
                  <a:latin typeface="+mn-ea"/>
                  <a:ea typeface="+mn-ea"/>
                </a:endParaRPr>
              </a:p>
              <a:p>
                <a:pPr marL="342900" indent="-342900">
                  <a:lnSpc>
                    <a:spcPts val="192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Video groups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  <a:ea typeface="+mn-ea"/>
                  </a:rPr>
                  <a:t>with the same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concurrency density will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  <a:ea typeface="+mn-ea"/>
                  </a:rPr>
                  <a:t>NOT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change the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result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</a:rPr>
                  <a:t>of the linear programming,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but the number of parameters (problem complexity) is smaller.</a:t>
                </a:r>
                <a:endParaRPr lang="en-US" altLang="zh-CN" dirty="0">
                  <a:solidFill>
                    <a:schemeClr val="tx1"/>
                  </a:solidFill>
                  <a:latin typeface="+mn-ea"/>
                  <a:ea typeface="+mn-ea"/>
                </a:endParaRPr>
              </a:p>
              <a:p>
                <a:pPr marL="342900" indent="-342900">
                  <a:lnSpc>
                    <a:spcPts val="192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Minimize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  <a:ea typeface="+mn-ea"/>
                  </a:rPr>
                  <a:t>the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difference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</a:rPr>
                  <a:t>of concurrency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</a:rPr>
                  <a:t>density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 within </a:t>
                </a:r>
                <a:r>
                  <a:rPr lang="en-US" altLang="zh-CN" dirty="0">
                    <a:solidFill>
                      <a:schemeClr val="tx1"/>
                    </a:solidFill>
                    <a:latin typeface="+mn-ea"/>
                    <a:ea typeface="+mn-ea"/>
                  </a:rPr>
                  <a:t>each group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652" y="1436324"/>
                <a:ext cx="8391969" cy="1878283"/>
              </a:xfrm>
              <a:blipFill rotWithShape="1">
                <a:blip r:embed="rId2"/>
                <a:stretch>
                  <a:fillRect l="-290" t="-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21</a:t>
            </a:fld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73" y="3314608"/>
            <a:ext cx="5496473" cy="334898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26495" y="3738275"/>
            <a:ext cx="4544323" cy="2534338"/>
            <a:chOff x="1830838" y="2867833"/>
            <a:chExt cx="5789095" cy="3324672"/>
          </a:xfrm>
        </p:grpSpPr>
        <p:sp>
          <p:nvSpPr>
            <p:cNvPr id="8" name="矩形 7"/>
            <p:cNvSpPr/>
            <p:nvPr/>
          </p:nvSpPr>
          <p:spPr bwMode="auto">
            <a:xfrm>
              <a:off x="1830838" y="2867833"/>
              <a:ext cx="964559" cy="36004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2795397" y="3823935"/>
              <a:ext cx="1296144" cy="36004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4091541" y="4831975"/>
              <a:ext cx="1584176" cy="36004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675717" y="5832465"/>
              <a:ext cx="1944216" cy="360040"/>
            </a:xfrm>
            <a:prstGeom prst="rect">
              <a:avLst/>
            </a:prstGeom>
            <a:no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91656" y="3738275"/>
            <a:ext cx="25253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D24726"/>
                </a:solidFill>
              </a:rPr>
              <a:t>Geographic Heterogeneity</a:t>
            </a:r>
            <a:endParaRPr lang="en-US" altLang="zh-CN" sz="1400" dirty="0" smtClean="0">
              <a:solidFill>
                <a:srgbClr val="D24726"/>
              </a:solidFill>
            </a:endParaRPr>
          </a:p>
          <a:p>
            <a:pPr algn="ctr"/>
            <a:r>
              <a:rPr lang="en-US" altLang="zh-CN" sz="1400" dirty="0" smtClean="0"/>
              <a:t>A video has different popularity in each server</a:t>
            </a:r>
          </a:p>
          <a:p>
            <a:pPr algn="ctr"/>
            <a:r>
              <a:rPr lang="en-US" altLang="zh-CN" b="1" dirty="0" smtClean="0"/>
              <a:t>How to Group?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725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Spectral </a:t>
            </a:r>
            <a:r>
              <a:rPr lang="en-US" altLang="zh-CN" dirty="0"/>
              <a:t>Clustering </a:t>
            </a:r>
            <a:r>
              <a:rPr lang="en-US" altLang="zh-CN" dirty="0" smtClean="0"/>
              <a:t>for Video </a:t>
            </a:r>
            <a:r>
              <a:rPr lang="en-US" altLang="zh-CN" dirty="0"/>
              <a:t>Group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11558" y="1514741"/>
                <a:ext cx="7970379" cy="5005699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Treat the concurrency density of a video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as an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dimensional vector, namely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zh-CN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Minimize </a:t>
                </a:r>
              </a:p>
              <a:p>
                <a:pPr algn="ctr">
                  <a:lnSpc>
                    <a:spcPct val="100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>
                          <a:solidFill>
                            <a:schemeClr val="tx1"/>
                          </a:solidFill>
                        </a:rPr>
                        <m:t>arg</m:t>
                      </m:r>
                      <m:sSub>
                        <m:sSubPr>
                          <m:ctrlPr>
                            <a:rPr lang="en-US" altLang="zh-CN" sz="2000" i="1" baseline="-25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baseline="-2500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i="1" baseline="-250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zh-CN" altLang="zh-CN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0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is the mean concurrency density of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Resulting group size may not be the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same</a:t>
                </a:r>
              </a:p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Use spectral clustering to solve multi-dimensional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</a:rPr>
                  <a:t>K-means</a:t>
                </a:r>
              </a:p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/>
                    </a:solidFill>
                  </a:rPr>
                  <a:t>After solving the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linear program,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use </a:t>
                </a:r>
                <a:r>
                  <a:rPr lang="en-US" altLang="zh-CN" sz="2000" i="1" dirty="0">
                    <a:solidFill>
                      <a:schemeClr val="tx1"/>
                    </a:solidFill>
                  </a:rPr>
                  <a:t>rarest first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for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video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placement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bSup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 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00000"/>
                  </a:lnSpc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Then use method in RAVO for further parameter quantization</a:t>
                </a:r>
                <a:endParaRPr lang="zh-CN" altLang="zh-CN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58" y="1514741"/>
                <a:ext cx="7970379" cy="5005699"/>
              </a:xfrm>
              <a:blipFill rotWithShape="1">
                <a:blip r:embed="rId2"/>
                <a:stretch>
                  <a:fillRect l="-612" t="-1217" b="-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2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Algorithmic Complexity </a:t>
            </a:r>
            <a:r>
              <a:rPr lang="en-US" altLang="zh-CN" dirty="0" smtClean="0"/>
              <a:t>Reduction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21"/>
              <p:cNvSpPr/>
              <p:nvPr/>
            </p:nvSpPr>
            <p:spPr bwMode="auto">
              <a:xfrm>
                <a:off x="1725960" y="3173631"/>
                <a:ext cx="1800619" cy="518716"/>
              </a:xfrm>
              <a:prstGeom prst="roundRect">
                <a:avLst/>
              </a:prstGeom>
              <a:solidFill>
                <a:srgbClr val="F1BDB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/>
                          <a:ea typeface="Cambria Math" panose="020405030504060302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zh-CN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5960" y="3173631"/>
                <a:ext cx="1800619" cy="518716"/>
              </a:xfrm>
              <a:prstGeom prst="roundRect">
                <a:avLst/>
              </a:prstGeom>
              <a:blipFill rotWithShape="1">
                <a:blip r:embed="rId2"/>
                <a:stretch>
                  <a:fillRect b="-12941"/>
                </a:stretch>
              </a:blip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7"/>
              <p:cNvSpPr/>
              <p:nvPr/>
            </p:nvSpPr>
            <p:spPr bwMode="auto">
              <a:xfrm>
                <a:off x="942393" y="4826427"/>
                <a:ext cx="1539550" cy="946369"/>
              </a:xfrm>
              <a:prstGeom prst="rect">
                <a:avLst/>
              </a:prstGeom>
              <a:solidFill>
                <a:srgbClr val="D24726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ea typeface="宋体" charset="-122"/>
                  </a:rPr>
                  <a:t>Quantization</a:t>
                </a:r>
              </a:p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ea typeface="宋体" charset="-122"/>
                  </a:rPr>
                  <a:t>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sub>
                      <m:sup>
                        <m:d>
                          <m:dPr>
                            <m:ctrlPr>
                              <a:rPr lang="en-US" altLang="zh-CN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d>
                      </m:sup>
                    </m:sSubSup>
                  </m:oMath>
                </a14:m>
                <a:endParaRPr lang="en-US" altLang="zh-CN" b="1" dirty="0" smtClean="0">
                  <a:solidFill>
                    <a:schemeClr val="bg1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6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393" y="4826427"/>
                <a:ext cx="1539550" cy="946369"/>
              </a:xfrm>
              <a:prstGeom prst="rect">
                <a:avLst/>
              </a:prstGeom>
              <a:blipFill rotWithShape="1">
                <a:blip r:embed="rId3"/>
                <a:stretch>
                  <a:fillRect l="-5159" r="-5159"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8"/>
              <p:cNvSpPr/>
              <p:nvPr/>
            </p:nvSpPr>
            <p:spPr bwMode="auto">
              <a:xfrm>
                <a:off x="2855167" y="4826426"/>
                <a:ext cx="1576874" cy="946370"/>
              </a:xfrm>
              <a:prstGeom prst="rect">
                <a:avLst/>
              </a:prstGeom>
              <a:solidFill>
                <a:srgbClr val="D24726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ea typeface="宋体" charset="-122"/>
                  </a:rPr>
                  <a:t>Quantization</a:t>
                </a:r>
              </a:p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ea typeface="宋体" charset="-122"/>
                  </a:rPr>
                  <a:t>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𝒎𝒏</m:t>
                        </m:r>
                      </m:sub>
                      <m:sup>
                        <m:d>
                          <m:dPr>
                            <m:ctrlPr>
                              <a:rPr lang="en-US" altLang="zh-CN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1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</m:d>
                      </m:sup>
                    </m:sSubSup>
                  </m:oMath>
                </a14:m>
                <a:endParaRPr lang="en-US" altLang="zh-CN" b="1" dirty="0">
                  <a:solidFill>
                    <a:schemeClr val="bg1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7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5167" y="4826426"/>
                <a:ext cx="1576874" cy="946370"/>
              </a:xfrm>
              <a:prstGeom prst="rect">
                <a:avLst/>
              </a:prstGeom>
              <a:blipFill rotWithShape="1">
                <a:blip r:embed="rId4"/>
                <a:stretch>
                  <a:fillRect l="-3475" r="-3861"/>
                </a:stretch>
              </a:blip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23"/>
              <p:cNvSpPr/>
              <p:nvPr/>
            </p:nvSpPr>
            <p:spPr bwMode="auto">
              <a:xfrm>
                <a:off x="766323" y="5904864"/>
                <a:ext cx="1859947" cy="519296"/>
              </a:xfrm>
              <a:prstGeom prst="roundRect">
                <a:avLst/>
              </a:prstGeom>
              <a:solidFill>
                <a:srgbClr val="F1BDB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altLang="zh-CN" sz="2400" b="0" i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323" y="5904864"/>
                <a:ext cx="1859947" cy="519296"/>
              </a:xfrm>
              <a:prstGeom prst="roundRect">
                <a:avLst/>
              </a:prstGeom>
              <a:blipFill rotWithShape="1">
                <a:blip r:embed="rId5"/>
                <a:stretch>
                  <a:fillRect b="-12941"/>
                </a:stretch>
              </a:blip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27"/>
              <p:cNvSpPr/>
              <p:nvPr/>
            </p:nvSpPr>
            <p:spPr bwMode="auto">
              <a:xfrm>
                <a:off x="2715688" y="5904864"/>
                <a:ext cx="1974771" cy="519296"/>
              </a:xfrm>
              <a:prstGeom prst="roundRect">
                <a:avLst/>
              </a:prstGeom>
              <a:solidFill>
                <a:srgbClr val="F1BDB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/>
                          <a:ea typeface="Cambria Math" panose="020405030504060302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5688" y="5904864"/>
                <a:ext cx="1974771" cy="519296"/>
              </a:xfrm>
              <a:prstGeom prst="roundRect">
                <a:avLst/>
              </a:prstGeom>
              <a:blipFill rotWithShape="1">
                <a:blip r:embed="rId6"/>
                <a:stretch>
                  <a:fillRect b="-12941"/>
                </a:stretch>
              </a:blip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736649"/>
              </p:ext>
            </p:extLst>
          </p:nvPr>
        </p:nvGraphicFramePr>
        <p:xfrm>
          <a:off x="5414953" y="1599736"/>
          <a:ext cx="3144571" cy="124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10"/>
                <a:gridCol w="2453661"/>
              </a:tblGrid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1" dirty="0" smtClean="0">
                          <a:solidFill>
                            <a:schemeClr val="bg1"/>
                          </a:solidFill>
                        </a:rPr>
                        <a:t>|S|</a:t>
                      </a:r>
                      <a:endParaRPr lang="zh-CN" alt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Number of servers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41583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i="1" dirty="0" smtClean="0">
                          <a:solidFill>
                            <a:schemeClr val="bg1"/>
                          </a:solidFill>
                        </a:rPr>
                        <a:t>|V|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Number of videos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4158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i="1" dirty="0" smtClean="0">
                          <a:solidFill>
                            <a:schemeClr val="bg1"/>
                          </a:solidFill>
                        </a:rPr>
                        <a:t>|G|</a:t>
                      </a:r>
                      <a:endParaRPr lang="zh-CN" altLang="en-US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Number of groups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sp>
        <p:nvSpPr>
          <p:cNvPr id="12" name="右箭头 11"/>
          <p:cNvSpPr/>
          <p:nvPr/>
        </p:nvSpPr>
        <p:spPr>
          <a:xfrm rot="5400000">
            <a:off x="2254309" y="3952487"/>
            <a:ext cx="817124" cy="573932"/>
          </a:xfrm>
          <a:prstGeom prst="rightArrow">
            <a:avLst/>
          </a:pr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63644"/>
                  </p:ext>
                </p:extLst>
              </p:nvPr>
            </p:nvGraphicFramePr>
            <p:xfrm>
              <a:off x="548886" y="1614191"/>
              <a:ext cx="4277403" cy="1457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261"/>
                    <a:gridCol w="2940142"/>
                  </a:tblGrid>
                  <a:tr h="14576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1" dirty="0" smtClean="0">
                              <a:solidFill>
                                <a:schemeClr val="bg1"/>
                              </a:solidFill>
                              <a:ea typeface="宋体" charset="-122"/>
                            </a:rPr>
                            <a:t>LP</a:t>
                          </a: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LP solver has constant expected iterations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for each iteration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altLang="zh-CN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is the number of variables)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63644"/>
                  </p:ext>
                </p:extLst>
              </p:nvPr>
            </p:nvGraphicFramePr>
            <p:xfrm>
              <a:off x="548886" y="1614191"/>
              <a:ext cx="4277403" cy="14576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7261"/>
                    <a:gridCol w="2940142"/>
                  </a:tblGrid>
                  <a:tr h="145760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800" b="1" dirty="0" smtClean="0">
                              <a:solidFill>
                                <a:schemeClr val="bg1"/>
                              </a:solidFill>
                              <a:ea typeface="宋体" charset="-122"/>
                            </a:rPr>
                            <a:t>LP</a:t>
                          </a:r>
                        </a:p>
                      </a:txBody>
                      <a:tcPr anchor="ctr">
                        <a:solidFill>
                          <a:srgbClr val="D2472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45342" t="-4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angle 18"/>
          <p:cNvSpPr/>
          <p:nvPr/>
        </p:nvSpPr>
        <p:spPr bwMode="auto">
          <a:xfrm>
            <a:off x="5283454" y="4826426"/>
            <a:ext cx="1278859" cy="946370"/>
          </a:xfrm>
          <a:prstGeom prst="rect">
            <a:avLst/>
          </a:prstGeom>
          <a:solidFill>
            <a:srgbClr val="D2472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ea typeface="宋体" charset="-122"/>
              </a:rPr>
              <a:t>Spectral</a:t>
            </a:r>
            <a:endParaRPr lang="en-US" altLang="zh-CN" b="1" dirty="0">
              <a:solidFill>
                <a:schemeClr val="bg1"/>
              </a:solidFill>
              <a:ea typeface="宋体" charset="-122"/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ea typeface="宋体" charset="-122"/>
              </a:rPr>
              <a:t>Clustering</a:t>
            </a:r>
            <a:endParaRPr lang="en-US" altLang="zh-CN" b="1" dirty="0">
              <a:solidFill>
                <a:schemeClr val="bg1"/>
              </a:solidFill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7"/>
              <p:cNvSpPr/>
              <p:nvPr/>
            </p:nvSpPr>
            <p:spPr bwMode="auto">
              <a:xfrm>
                <a:off x="4935497" y="5904864"/>
                <a:ext cx="1974771" cy="519296"/>
              </a:xfrm>
              <a:prstGeom prst="roundRect">
                <a:avLst/>
              </a:prstGeom>
              <a:solidFill>
                <a:srgbClr val="F1BDB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zh-CN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497" y="5904864"/>
                <a:ext cx="1974771" cy="519296"/>
              </a:xfrm>
              <a:prstGeom prst="roundRect">
                <a:avLst/>
              </a:prstGeom>
              <a:blipFill rotWithShape="1">
                <a:blip r:embed="rId8"/>
                <a:stretch>
                  <a:fillRect b="-12941"/>
                </a:stretch>
              </a:blip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云形 15"/>
              <p:cNvSpPr/>
              <p:nvPr/>
            </p:nvSpPr>
            <p:spPr>
              <a:xfrm>
                <a:off x="6646870" y="4356693"/>
                <a:ext cx="2497130" cy="1502202"/>
              </a:xfrm>
              <a:prstGeom prst="cloud">
                <a:avLst/>
              </a:prstGeom>
              <a:solidFill>
                <a:srgbClr val="F1BD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Reducing complexity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云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870" y="4356693"/>
                <a:ext cx="2497130" cy="1502202"/>
              </a:xfrm>
              <a:prstGeom prst="cloud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云形 16"/>
              <p:cNvSpPr/>
              <p:nvPr/>
            </p:nvSpPr>
            <p:spPr>
              <a:xfrm>
                <a:off x="3805589" y="3324224"/>
                <a:ext cx="2044705" cy="1323791"/>
              </a:xfrm>
              <a:prstGeom prst="cloud">
                <a:avLst/>
              </a:prstGeom>
              <a:solidFill>
                <a:srgbClr val="F1BD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(|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 huge factor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云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89" y="3324224"/>
                <a:ext cx="2044705" cy="1323791"/>
              </a:xfrm>
              <a:prstGeom prst="cloud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4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Contents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3622131" y="1941381"/>
            <a:ext cx="5195297" cy="304196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 and Related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Problem Formulation and Its NP-hardness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RAVO: Efficient LP-based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Efficient Computation for Large Video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+mn-lt"/>
              </a:rPr>
              <a:t>Illustrative Simulation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+mn-lt"/>
              </a:rPr>
              <a:t>Conclusion</a:t>
            </a:r>
            <a:endParaRPr lang="en-US" altLang="zh-CN" sz="1800" b="1" dirty="0">
              <a:ea typeface="宋体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Microsoft YaHei UI" panose="020B0503020204020204" pitchFamily="34" charset="-122"/>
            </a:endParaRP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Environment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25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51" y="1946462"/>
            <a:ext cx="4956624" cy="3633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3575317"/>
                  </p:ext>
                </p:extLst>
              </p:nvPr>
            </p:nvGraphicFramePr>
            <p:xfrm>
              <a:off x="273858" y="1599585"/>
              <a:ext cx="3768265" cy="4701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8265"/>
                  </a:tblGrid>
                  <a:tr h="473128">
                    <a:tc>
                      <a:txBody>
                        <a:bodyPr/>
                        <a:lstStyle/>
                        <a:p>
                          <a:pPr marL="36000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Video popularity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1405425">
                    <a:tc>
                      <a:txBody>
                        <a:bodyPr/>
                        <a:lstStyle/>
                        <a:p>
                          <a:pPr marL="285750" lvl="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i="1" dirty="0" err="1" smtClean="0">
                              <a:solidFill>
                                <a:schemeClr val="tx1"/>
                              </a:solidFill>
                            </a:rPr>
                            <a:t>Zipf’s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 distribution: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)∝1/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p>
                              </m:sSup>
                            </m:oMath>
                          </a14:m>
                          <a:endParaRPr lang="en-US" altLang="zh-CN" sz="1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lvl="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Geographic heterogeneity </a:t>
                          </a:r>
                        </a:p>
                        <a:p>
                          <a:pPr marL="285750" lvl="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Partially reshuffle video rank</a:t>
                          </a:r>
                        </a:p>
                        <a:p>
                          <a:pPr marL="285750" lvl="0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Trace</a:t>
                          </a:r>
                          <a:r>
                            <a:rPr lang="en-US" altLang="zh-CN" sz="1800" baseline="0" dirty="0" smtClean="0">
                              <a:solidFill>
                                <a:schemeClr val="tx1"/>
                              </a:solidFill>
                            </a:rPr>
                            <a:t> driven based on </a:t>
                          </a:r>
                          <a:r>
                            <a:rPr lang="en-US" altLang="zh-CN" sz="1800" i="1" baseline="0" dirty="0" smtClean="0">
                              <a:solidFill>
                                <a:schemeClr val="tx1"/>
                              </a:solidFill>
                            </a:rPr>
                            <a:t>real data</a:t>
                          </a:r>
                          <a:endParaRPr lang="en-US" altLang="zh-CN" sz="1800" i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568826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Cost functions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1029238">
                    <a:tc>
                      <a:txBody>
                        <a:bodyPr/>
                        <a:lstStyle/>
                        <a:p>
                          <a:pPr marL="28440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Proportional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 to resource used</a:t>
                          </a:r>
                        </a:p>
                        <a:p>
                          <a:pPr marL="28440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Server cost: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en-US" altLang="zh-CN" sz="1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440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Link cost:</a:t>
                          </a:r>
                          <a:r>
                            <a:rPr lang="en-US" altLang="zh-CN" sz="1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oMath>
                          </a14:m>
                          <a:endParaRPr lang="en-US" altLang="zh-CN" sz="18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527036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Delay Function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698175">
                    <a:tc>
                      <a:txBody>
                        <a:bodyPr/>
                        <a:lstStyle/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M\M\1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 queueing model</a:t>
                          </a:r>
                        </a:p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Piece-wise linear 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approximation</a:t>
                          </a:r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3575317"/>
                  </p:ext>
                </p:extLst>
              </p:nvPr>
            </p:nvGraphicFramePr>
            <p:xfrm>
              <a:off x="273858" y="1599585"/>
              <a:ext cx="3768265" cy="4701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68265"/>
                  </a:tblGrid>
                  <a:tr h="473128">
                    <a:tc>
                      <a:txBody>
                        <a:bodyPr/>
                        <a:lstStyle/>
                        <a:p>
                          <a:pPr marL="36000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Video popularity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14054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2" t="-33913" r="-162" b="-206957"/>
                          </a:stretch>
                        </a:blipFill>
                      </a:tcPr>
                    </a:tc>
                  </a:tr>
                  <a:tr h="568826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Cost functions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102923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2" t="-237870" r="-162" b="-126036"/>
                          </a:stretch>
                        </a:blipFill>
                      </a:tcPr>
                    </a:tc>
                  </a:tr>
                  <a:tr h="527036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Delay Function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698175">
                    <a:tc>
                      <a:txBody>
                        <a:bodyPr/>
                        <a:lstStyle/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M\M\1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queueing model</a:t>
                          </a:r>
                          <a:endParaRPr lang="en-US" altLang="zh-CN" sz="18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1885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i="1" dirty="0" smtClean="0">
                              <a:solidFill>
                                <a:schemeClr val="tx1"/>
                              </a:solidFill>
                            </a:rPr>
                            <a:t>Piece-wise linear </a:t>
                          </a: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</a:rPr>
                            <a:t>approximation</a:t>
                          </a:r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35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Performance </a:t>
            </a:r>
            <a:r>
              <a:rPr lang="en-US" altLang="zh-CN" sz="2800" dirty="0" smtClean="0"/>
              <a:t>Metrics </a:t>
            </a:r>
            <a:r>
              <a:rPr lang="en-US" altLang="zh-CN" sz="2800" dirty="0"/>
              <a:t>&amp; Comparison Schemes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26</a:t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05610"/>
              </p:ext>
            </p:extLst>
          </p:nvPr>
        </p:nvGraphicFramePr>
        <p:xfrm>
          <a:off x="662223" y="1745439"/>
          <a:ext cx="3257929" cy="432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9"/>
              </a:tblGrid>
              <a:tr h="607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Performance Metrics 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3721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Total cost &amp; components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Server storage cost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Server processing cost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Link cost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CN" sz="2000" b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Delay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Caused by links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Caused by servers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altLang="zh-CN" sz="1800" dirty="0" smtClean="0"/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</a:rPr>
                        <a:t>Running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Algorithmic running time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94379"/>
              </p:ext>
            </p:extLst>
          </p:nvPr>
        </p:nvGraphicFramePr>
        <p:xfrm>
          <a:off x="4952056" y="1729994"/>
          <a:ext cx="3268491" cy="437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491"/>
              </a:tblGrid>
              <a:tr h="6054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Comparison Schemes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376662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</a:rPr>
                        <a:t>iGreedy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 with optimal resource allocation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Consider local popularity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No cooperative replication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altLang="zh-CN" sz="18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IPTV-RAM with optimal content management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 video categories based on global popularity</a:t>
                      </a:r>
                    </a:p>
                    <a:p>
                      <a:pPr algn="ctr"/>
                      <a:endParaRPr lang="en-US" altLang="zh-CN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Super-optimal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LP solution before quantization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Close to optimal performance </a:t>
            </a:r>
            <a:br>
              <a:rPr lang="en-US" altLang="zh-CN" dirty="0" smtClean="0"/>
            </a:br>
            <a:r>
              <a:rPr lang="en-US" altLang="zh-CN" dirty="0" smtClean="0"/>
              <a:t>(Cost versus Request Rate)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27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45" y="1683521"/>
            <a:ext cx="6737959" cy="47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Close to optimal </a:t>
            </a:r>
            <a:r>
              <a:rPr lang="en-US" altLang="zh-CN" dirty="0"/>
              <a:t>performance</a:t>
            </a:r>
            <a:br>
              <a:rPr lang="en-US" altLang="zh-CN" dirty="0"/>
            </a:br>
            <a:r>
              <a:rPr lang="en-US" altLang="zh-CN" dirty="0" smtClean="0"/>
              <a:t>(Cost </a:t>
            </a:r>
            <a:r>
              <a:rPr lang="en-US" altLang="zh-CN" dirty="0"/>
              <a:t>versus </a:t>
            </a:r>
            <a:r>
              <a:rPr lang="en-US" altLang="zh-CN" dirty="0" smtClean="0"/>
              <a:t>Delay Requirement)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6" y="1589518"/>
            <a:ext cx="6984388" cy="50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Clustering </a:t>
            </a:r>
            <a:r>
              <a:rPr lang="en-US" altLang="zh-CN" dirty="0"/>
              <a:t>Method</a:t>
            </a:r>
            <a:br>
              <a:rPr lang="en-US" altLang="zh-CN" dirty="0"/>
            </a:br>
            <a:r>
              <a:rPr lang="en-US" altLang="zh-CN" dirty="0" smtClean="0"/>
              <a:t>(Cost </a:t>
            </a:r>
            <a:r>
              <a:rPr lang="en-US" altLang="zh-CN" dirty="0"/>
              <a:t>versus </a:t>
            </a:r>
            <a:r>
              <a:rPr lang="en-US" altLang="zh-CN" i="1" dirty="0" smtClean="0"/>
              <a:t>Zipf</a:t>
            </a:r>
            <a:r>
              <a:rPr lang="en-US" altLang="zh-CN" dirty="0" smtClean="0"/>
              <a:t> Parameter)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29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9422" y="1379713"/>
            <a:ext cx="775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Skewness of video popularity has greater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RAVO can better utilize cheap resource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0" y="2023380"/>
            <a:ext cx="6682277" cy="47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Video-on-Demand (</a:t>
            </a:r>
            <a:r>
              <a:rPr lang="en-US" altLang="zh-CN" dirty="0" err="1"/>
              <a:t>VoD</a:t>
            </a:r>
            <a:r>
              <a:rPr lang="en-US" altLang="zh-CN" dirty="0"/>
              <a:t>) </a:t>
            </a:r>
            <a:r>
              <a:rPr lang="en-US" altLang="zh-CN" dirty="0" smtClean="0"/>
              <a:t>Cloud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23312"/>
              </p:ext>
            </p:extLst>
          </p:nvPr>
        </p:nvGraphicFramePr>
        <p:xfrm>
          <a:off x="724358" y="1762987"/>
          <a:ext cx="3428094" cy="4284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094"/>
              </a:tblGrid>
              <a:tr h="680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Video-on-Demand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365667">
                <a:tc>
                  <a:txBody>
                    <a:bodyPr/>
                    <a:lstStyle/>
                    <a:p>
                      <a:pPr marL="393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Essential Internet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service for people’s daily life nowadays</a:t>
                      </a:r>
                    </a:p>
                    <a:p>
                      <a:pPr marL="393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Require huge amount of resource &amp; network traffic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638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</a:rPr>
                        <a:t>Cloud Computing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598987">
                <a:tc>
                  <a:txBody>
                    <a:bodyPr/>
                    <a:lstStyle/>
                    <a:p>
                      <a:pPr marL="393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Infrastructure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</a:rPr>
                        <a:t> as a service (IaaS)</a:t>
                      </a:r>
                    </a:p>
                    <a:p>
                      <a:pPr marL="393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Reduce the cost on accessing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distributed servers</a:t>
                      </a:r>
                    </a:p>
                    <a:p>
                      <a:pPr marL="393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Reduce the  risk of resource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over-provisioning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42113"/>
              </p:ext>
            </p:extLst>
          </p:nvPr>
        </p:nvGraphicFramePr>
        <p:xfrm>
          <a:off x="4547639" y="1752496"/>
          <a:ext cx="3539085" cy="428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085"/>
              </a:tblGrid>
              <a:tr h="32995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9867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</a:rPr>
                        <a:t>A Typical VoD Cloud Service</a:t>
                      </a:r>
                      <a:endParaRPr lang="zh-CN" alt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1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"/>
            <a:ext cx="8288767" cy="1228436"/>
          </a:xfrm>
        </p:spPr>
        <p:txBody>
          <a:bodyPr/>
          <a:lstStyle/>
          <a:p>
            <a:r>
              <a:rPr lang="en-US" altLang="zh-CN" dirty="0"/>
              <a:t>Effective Clustering Method</a:t>
            </a:r>
            <a:br>
              <a:rPr lang="en-US" altLang="zh-CN" dirty="0"/>
            </a:br>
            <a:r>
              <a:rPr lang="en-US" altLang="zh-CN" dirty="0" smtClean="0"/>
              <a:t>(Cost </a:t>
            </a:r>
            <a:r>
              <a:rPr lang="en-US" altLang="zh-CN" dirty="0"/>
              <a:t>versus </a:t>
            </a:r>
            <a:r>
              <a:rPr lang="en-US" altLang="zh-CN" dirty="0" smtClean="0"/>
              <a:t>Group Number)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93" y="1804348"/>
            <a:ext cx="6671379" cy="4799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422" y="1435016"/>
            <a:ext cx="775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Longer running time for better optimality</a:t>
            </a:r>
          </a:p>
        </p:txBody>
      </p:sp>
    </p:spTree>
    <p:extLst>
      <p:ext uri="{BB962C8B-B14F-4D97-AF65-F5344CB8AC3E}">
        <p14:creationId xmlns:p14="http://schemas.microsoft.com/office/powerpoint/2010/main" val="2434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Trace-driven Simulation: Video Popularity</a:t>
            </a:r>
            <a:endParaRPr lang="zh-CN" altLang="en-US" sz="2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4" y="2397923"/>
            <a:ext cx="4091598" cy="26355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77" y="2388059"/>
            <a:ext cx="4111321" cy="26355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4401" y="1618925"/>
            <a:ext cx="3324314" cy="72212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Movie access probability in descending </a:t>
            </a:r>
            <a:r>
              <a:rPr lang="en-US" altLang="zh-CN" dirty="0" smtClean="0"/>
              <a:t>order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01839" y="1618926"/>
            <a:ext cx="3572142" cy="739217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Concurrency density and replica </a:t>
            </a:r>
            <a:r>
              <a:rPr lang="en-US" altLang="zh-CN" dirty="0" smtClean="0"/>
              <a:t>number versus </a:t>
            </a:r>
            <a:r>
              <a:rPr lang="en-US" altLang="zh-CN" dirty="0"/>
              <a:t>movie </a:t>
            </a:r>
            <a:r>
              <a:rPr lang="en-US" altLang="zh-CN" dirty="0" smtClean="0"/>
              <a:t>index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8884" y="5310779"/>
            <a:ext cx="7758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video </a:t>
            </a:r>
            <a:r>
              <a:rPr lang="en-US" altLang="zh-CN" dirty="0"/>
              <a:t>access </a:t>
            </a:r>
            <a:r>
              <a:rPr lang="en-US" altLang="zh-CN" dirty="0" smtClean="0"/>
              <a:t>probability follows </a:t>
            </a:r>
            <a:r>
              <a:rPr lang="en-US" altLang="zh-CN" i="1" dirty="0" err="1"/>
              <a:t>Zipf</a:t>
            </a:r>
            <a:r>
              <a:rPr lang="en-US" altLang="zh-CN" dirty="0" err="1"/>
              <a:t>’s</a:t>
            </a:r>
            <a:r>
              <a:rPr lang="en-US" altLang="zh-CN" dirty="0"/>
              <a:t> </a:t>
            </a:r>
            <a:r>
              <a:rPr lang="en-US" altLang="zh-CN" dirty="0" smtClean="0"/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Videos </a:t>
            </a:r>
            <a:r>
              <a:rPr lang="en-US" altLang="zh-CN" dirty="0"/>
              <a:t>with higher concurrency density </a:t>
            </a:r>
            <a:r>
              <a:rPr lang="en-US" altLang="zh-CN" dirty="0" smtClean="0"/>
              <a:t>have </a:t>
            </a:r>
            <a:r>
              <a:rPr lang="en-US" altLang="zh-CN" dirty="0"/>
              <a:t>more replicas on the cloud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34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Trace-driven </a:t>
            </a:r>
            <a:r>
              <a:rPr lang="en-US" altLang="zh-CN" sz="3200" dirty="0" smtClean="0"/>
              <a:t>Simulation: Performance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pPr/>
              <a:t>32</a:t>
            </a:fld>
            <a:endParaRPr lang="en-US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" y="2354613"/>
            <a:ext cx="4274658" cy="30406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2354613"/>
            <a:ext cx="4356643" cy="30406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6393" y="1610377"/>
            <a:ext cx="3435409" cy="72212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Deployment cost given different </a:t>
            </a:r>
            <a:r>
              <a:rPr lang="en-US" altLang="zh-CN" dirty="0" smtClean="0"/>
              <a:t>request rate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28797" y="1601831"/>
            <a:ext cx="3493012" cy="739217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/>
              <a:t>Deployment and component cost given </a:t>
            </a:r>
            <a:r>
              <a:rPr lang="en-US" altLang="zh-CN" dirty="0" smtClean="0"/>
              <a:t>different </a:t>
            </a:r>
            <a:r>
              <a:rPr lang="en-US" altLang="zh-CN" dirty="0"/>
              <a:t>request </a:t>
            </a:r>
            <a:r>
              <a:rPr lang="en-US" altLang="zh-CN" dirty="0" smtClean="0"/>
              <a:t>rate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802" y="5584243"/>
            <a:ext cx="809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RAVO outperform </a:t>
            </a:r>
            <a:r>
              <a:rPr lang="en-US" altLang="zh-CN" dirty="0"/>
              <a:t>the comparison schemes with large </a:t>
            </a:r>
            <a:r>
              <a:rPr lang="en-US" altLang="zh-CN" dirty="0" smtClean="0"/>
              <a:t>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Storage </a:t>
            </a:r>
            <a:r>
              <a:rPr lang="en-US" altLang="zh-CN" dirty="0"/>
              <a:t>cost increases slower </a:t>
            </a:r>
            <a:r>
              <a:rPr lang="en-US" altLang="zh-CN" dirty="0" smtClean="0"/>
              <a:t>than the </a:t>
            </a:r>
            <a:r>
              <a:rPr lang="en-US" altLang="zh-CN" dirty="0"/>
              <a:t>other </a:t>
            </a:r>
            <a:r>
              <a:rPr lang="en-US" altLang="zh-CN" dirty="0" smtClean="0"/>
              <a:t>components due to </a:t>
            </a:r>
            <a:r>
              <a:rPr lang="en-US" altLang="zh-CN" i="1" dirty="0" smtClean="0"/>
              <a:t>cold video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216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Contents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3805012" y="1952139"/>
            <a:ext cx="4897924" cy="304196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Introduction and Related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Problem Formulation and Its NP-hardness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RAVO: Efficient LP-based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Efficient Computation for Large Video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Illustrative Simulation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+mn-lt"/>
              </a:rPr>
              <a:t>Conclusion</a:t>
            </a:r>
            <a:endParaRPr lang="en-US" altLang="zh-CN" sz="1800" b="1" dirty="0">
              <a:ea typeface="宋体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Microsoft YaHei UI" panose="020B0503020204020204" pitchFamily="34" charset="-122"/>
            </a:endParaRPr>
          </a:p>
          <a:p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34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73403"/>
              </p:ext>
            </p:extLst>
          </p:nvPr>
        </p:nvGraphicFramePr>
        <p:xfrm>
          <a:off x="162962" y="1493821"/>
          <a:ext cx="8836183" cy="507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632"/>
                <a:gridCol w="5533551"/>
              </a:tblGrid>
              <a:tr h="12923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bg1"/>
                          </a:solidFill>
                        </a:rPr>
                        <a:t>Comprehensive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Model for </a:t>
                      </a:r>
                      <a:r>
                        <a:rPr lang="en-US" altLang="zh-CN" sz="1800" dirty="0" err="1" smtClean="0">
                          <a:solidFill>
                            <a:schemeClr val="bg1"/>
                          </a:solidFill>
                        </a:rPr>
                        <a:t>VoD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</a:rPr>
                        <a:t> Cloud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Minimize total cost: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 Server + Link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Video management &amp; Resource allocation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Quality-of-service (delay) constraints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Geographic heterogeneity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A74"/>
                    </a:solidFill>
                  </a:tcPr>
                </a:tc>
              </a:tr>
              <a:tr h="12923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</a:rPr>
                        <a:t>RAVO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Efficient Algorithm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LP formulation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 → super optimum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Randomized rounding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Probabilistic video retrieval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A74"/>
                    </a:solidFill>
                  </a:tcPr>
                </a:tc>
              </a:tr>
              <a:tr h="1353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</a:rPr>
                        <a:t>Video Grouping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Spectral Clustering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Efficient computation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Little performance Loss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Significant time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 complexity reduction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Geographic heterogeneity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A74"/>
                    </a:solidFill>
                  </a:tcPr>
                </a:tc>
              </a:tr>
              <a:tr h="1140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</a:rPr>
                        <a:t>Extensive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</a:rPr>
                        <a:t>Simulation Study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24726"/>
                    </a:solidFill>
                  </a:tcPr>
                </a:tc>
                <a:tc>
                  <a:txBody>
                    <a:bodyPr/>
                    <a:lstStyle/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Close-to-optimum performance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Outperform the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 comparison scheme</a:t>
                      </a:r>
                    </a:p>
                    <a:p>
                      <a:pPr marL="72000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Trace-driven simulation based on real data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8A7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 You!</a:t>
            </a:r>
            <a:endParaRPr lang="zh-CN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21200" y="2402237"/>
            <a:ext cx="4394630" cy="2187226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Any Questions?</a:t>
            </a:r>
            <a:endParaRPr lang="zh-CN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Cloud Resources as Utility </a:t>
            </a:r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373030" y="1617765"/>
            <a:ext cx="3382034" cy="1768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zh-CN" sz="16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4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2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1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zh-CN" sz="1100" kern="12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chemeClr val="tx1"/>
                </a:solidFill>
              </a:rPr>
              <a:t>Content Provider (CP)</a:t>
            </a:r>
            <a:r>
              <a:rPr lang="en-US" altLang="zh-CN" dirty="0" smtClean="0">
                <a:solidFill>
                  <a:schemeClr val="tx1"/>
                </a:solidFill>
              </a:rPr>
              <a:t>  can </a:t>
            </a:r>
            <a:r>
              <a:rPr lang="en-US" altLang="zh-CN" i="1" dirty="0" smtClean="0">
                <a:solidFill>
                  <a:schemeClr val="tx1"/>
                </a:solidFill>
              </a:rPr>
              <a:t>rent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service from </a:t>
            </a:r>
            <a:r>
              <a:rPr lang="en-US" altLang="zh-CN" b="1" dirty="0" smtClean="0">
                <a:solidFill>
                  <a:schemeClr val="tx1"/>
                </a:solidFill>
              </a:rPr>
              <a:t>Cloud Service Provider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tx1"/>
                </a:solidFill>
              </a:rPr>
              <a:t>Content Provider </a:t>
            </a:r>
            <a:r>
              <a:rPr lang="en-US" altLang="zh-CN" dirty="0" smtClean="0">
                <a:solidFill>
                  <a:schemeClr val="tx1"/>
                </a:solidFill>
              </a:rPr>
              <a:t>can </a:t>
            </a:r>
            <a:r>
              <a:rPr lang="en-US" altLang="zh-CN" dirty="0">
                <a:solidFill>
                  <a:schemeClr val="tx1"/>
                </a:solidFill>
              </a:rPr>
              <a:t>dynamically </a:t>
            </a:r>
            <a:r>
              <a:rPr lang="en-US" altLang="zh-CN" i="1" dirty="0">
                <a:solidFill>
                  <a:schemeClr val="tx1"/>
                </a:solidFill>
              </a:rPr>
              <a:t>adjust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the resource deployment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00847"/>
              </p:ext>
            </p:extLst>
          </p:nvPr>
        </p:nvGraphicFramePr>
        <p:xfrm>
          <a:off x="5489928" y="3684670"/>
          <a:ext cx="3438525" cy="231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/>
              </a:tblGrid>
              <a:tr h="690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</a:rPr>
                        <a:t>Cloud service enables great 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flexibility </a:t>
                      </a:r>
                      <a:r>
                        <a:rPr lang="en-US" altLang="zh-CN" sz="1600" b="0" dirty="0" smtClean="0">
                          <a:solidFill>
                            <a:schemeClr val="bg1"/>
                          </a:solidFill>
                        </a:rPr>
                        <a:t>on resource allocation: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62095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Scale up storage &amp; streaming capacities timely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Flexible resource allocation and provisioning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Reduced maintenance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zh-CN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1283871" y="5535185"/>
            <a:ext cx="35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A distributed and cooperative cloud architecture for VoD service</a:t>
            </a:r>
            <a:endParaRPr lang="zh-CN" altLang="en-US" sz="1400" dirty="0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93" y="2084617"/>
            <a:ext cx="3600400" cy="2634194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1983678" y="2942823"/>
            <a:ext cx="2167877" cy="1261736"/>
            <a:chOff x="1519593" y="1238062"/>
            <a:chExt cx="2167877" cy="1261736"/>
          </a:xfrm>
        </p:grpSpPr>
        <p:cxnSp>
          <p:nvCxnSpPr>
            <p:cNvPr id="93" name="直接连接符 92"/>
            <p:cNvCxnSpPr/>
            <p:nvPr/>
          </p:nvCxnSpPr>
          <p:spPr>
            <a:xfrm flipH="1">
              <a:off x="1519594" y="1244971"/>
              <a:ext cx="2131584" cy="106335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1519593" y="1244971"/>
              <a:ext cx="470432" cy="106335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1519593" y="2308327"/>
              <a:ext cx="1037941" cy="19147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1984939" y="1244971"/>
              <a:ext cx="572593" cy="1254827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3504265" y="1238062"/>
              <a:ext cx="183205" cy="94712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2557534" y="2185186"/>
              <a:ext cx="946732" cy="31461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1990023" y="1244971"/>
              <a:ext cx="1514241" cy="9402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1984939" y="1241516"/>
              <a:ext cx="1588468" cy="345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1256531" y="2084617"/>
            <a:ext cx="887036" cy="234942"/>
          </a:xfrm>
          <a:prstGeom prst="rect">
            <a:avLst/>
          </a:prstGeom>
          <a:noFill/>
        </p:spPr>
        <p:txBody>
          <a:bodyPr wrap="square" lIns="49789" tIns="24895" rIns="49789" bIns="24895" rtlCol="0">
            <a:spAutoFit/>
          </a:bodyPr>
          <a:lstStyle/>
          <a:p>
            <a:r>
              <a:rPr lang="en-US" altLang="zh-CN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VoD Cloud</a:t>
            </a:r>
            <a:endParaRPr lang="zh-CN" altLang="en-US" sz="1200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30248" y="2481727"/>
            <a:ext cx="930733" cy="234942"/>
          </a:xfrm>
          <a:prstGeom prst="rect">
            <a:avLst/>
          </a:prstGeom>
          <a:noFill/>
        </p:spPr>
        <p:txBody>
          <a:bodyPr wrap="square" lIns="49789" tIns="24895" rIns="49789" bIns="24895" rtlCol="0">
            <a:spAutoFit/>
          </a:bodyPr>
          <a:lstStyle/>
          <a:p>
            <a:r>
              <a:rPr lang="en-US" altLang="zh-CN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Repository</a:t>
            </a:r>
            <a:endParaRPr lang="zh-CN" altLang="en-US" sz="1200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75" y="2716669"/>
            <a:ext cx="402527" cy="403001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92" y="2720123"/>
            <a:ext cx="202525" cy="4523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文本框 1"/>
              <p:cNvSpPr txBox="1"/>
              <p:nvPr/>
            </p:nvSpPr>
            <p:spPr>
              <a:xfrm>
                <a:off x="2014761" y="2769534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i="1" kern="10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05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761" y="2769534"/>
                <a:ext cx="304800" cy="2750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本框 1"/>
              <p:cNvSpPr txBox="1"/>
              <p:nvPr/>
            </p:nvSpPr>
            <p:spPr>
              <a:xfrm>
                <a:off x="1674185" y="3893998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06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185" y="3893998"/>
                <a:ext cx="304800" cy="2750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本框 1"/>
              <p:cNvSpPr txBox="1"/>
              <p:nvPr/>
            </p:nvSpPr>
            <p:spPr>
              <a:xfrm>
                <a:off x="3090858" y="4141752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07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858" y="4141752"/>
                <a:ext cx="304800" cy="2750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"/>
              <p:cNvSpPr txBox="1"/>
              <p:nvPr/>
            </p:nvSpPr>
            <p:spPr>
              <a:xfrm>
                <a:off x="4185688" y="2780657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08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88" y="2780657"/>
                <a:ext cx="304800" cy="275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文本框 1"/>
              <p:cNvSpPr txBox="1"/>
              <p:nvPr/>
            </p:nvSpPr>
            <p:spPr>
              <a:xfrm>
                <a:off x="4062868" y="3772978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09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68" y="3772978"/>
                <a:ext cx="304800" cy="2750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本框 1"/>
              <p:cNvSpPr txBox="1"/>
              <p:nvPr/>
            </p:nvSpPr>
            <p:spPr>
              <a:xfrm>
                <a:off x="1893086" y="3300436"/>
                <a:ext cx="311184" cy="2767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050" i="1" kern="10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0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86" y="3300436"/>
                <a:ext cx="311184" cy="276709"/>
              </a:xfrm>
              <a:prstGeom prst="rect">
                <a:avLst/>
              </a:prstGeom>
              <a:blipFill rotWithShape="1">
                <a:blip r:embed="rId10"/>
                <a:stretch>
                  <a:fillRect r="-196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文本框 1"/>
              <p:cNvSpPr txBox="1"/>
              <p:nvPr/>
            </p:nvSpPr>
            <p:spPr>
              <a:xfrm>
                <a:off x="3146309" y="2710403"/>
                <a:ext cx="311184" cy="2767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050" i="1" kern="10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0</m:t>
                          </m:r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1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309" y="2710403"/>
                <a:ext cx="311184" cy="276709"/>
              </a:xfrm>
              <a:prstGeom prst="rect">
                <a:avLst/>
              </a:prstGeom>
              <a:blipFill rotWithShape="1">
                <a:blip r:embed="rId11"/>
                <a:stretch>
                  <a:fillRect r="-392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文本框 1"/>
              <p:cNvSpPr txBox="1"/>
              <p:nvPr/>
            </p:nvSpPr>
            <p:spPr>
              <a:xfrm>
                <a:off x="3483946" y="3191273"/>
                <a:ext cx="311184" cy="2767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946" y="3191273"/>
                <a:ext cx="311184" cy="2767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文本框 1"/>
          <p:cNvSpPr txBox="1"/>
          <p:nvPr/>
        </p:nvSpPr>
        <p:spPr>
          <a:xfrm>
            <a:off x="2990717" y="3467282"/>
            <a:ext cx="311184" cy="2767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050" kern="100" dirty="0" smtClean="0">
                <a:effectLst/>
                <a:ea typeface="宋体"/>
                <a:cs typeface="Times New Roman"/>
              </a:rPr>
              <a:t>…</a:t>
            </a:r>
            <a:endParaRPr lang="zh-CN" sz="1050" kern="100" dirty="0">
              <a:effectLst/>
              <a:ea typeface="宋体"/>
              <a:cs typeface="Times New Roman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529673" y="4141753"/>
            <a:ext cx="822738" cy="1034547"/>
            <a:chOff x="958600" y="2446137"/>
            <a:chExt cx="822738" cy="1034547"/>
          </a:xfrm>
        </p:grpSpPr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048" y="2996076"/>
              <a:ext cx="376591" cy="405756"/>
            </a:xfrm>
            <a:prstGeom prst="rect">
              <a:avLst/>
            </a:prstGeom>
          </p:spPr>
        </p:pic>
        <p:sp>
          <p:nvSpPr>
            <p:cNvPr id="116" name="圆角矩形 115"/>
            <p:cNvSpPr/>
            <p:nvPr/>
          </p:nvSpPr>
          <p:spPr>
            <a:xfrm>
              <a:off x="958600" y="2932317"/>
              <a:ext cx="822738" cy="5483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59156" y="3003304"/>
              <a:ext cx="4796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User </a:t>
              </a:r>
            </a:p>
            <a:p>
              <a:r>
                <a:rPr lang="en-US" altLang="zh-CN" sz="105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pool</a:t>
              </a:r>
              <a:endParaRPr lang="zh-CN" altLang="en-US" sz="1050" dirty="0">
                <a:latin typeface="Cambria Math" panose="02040503050406030204" pitchFamily="18" charset="0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>
            <a:xfrm flipH="1" flipV="1">
              <a:off x="1471231" y="2446137"/>
              <a:ext cx="6374" cy="47050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/>
          <p:cNvGrpSpPr/>
          <p:nvPr/>
        </p:nvGrpSpPr>
        <p:grpSpPr>
          <a:xfrm>
            <a:off x="2735320" y="4312675"/>
            <a:ext cx="822738" cy="1007629"/>
            <a:chOff x="1133881" y="2473055"/>
            <a:chExt cx="822738" cy="1007629"/>
          </a:xfrm>
        </p:grpSpPr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11" y="3004065"/>
              <a:ext cx="376591" cy="405756"/>
            </a:xfrm>
            <a:prstGeom prst="rect">
              <a:avLst/>
            </a:prstGeom>
          </p:spPr>
        </p:pic>
        <p:sp>
          <p:nvSpPr>
            <p:cNvPr id="121" name="圆角矩形 120"/>
            <p:cNvSpPr/>
            <p:nvPr/>
          </p:nvSpPr>
          <p:spPr>
            <a:xfrm>
              <a:off x="1133881" y="2932317"/>
              <a:ext cx="822738" cy="5483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2" name="直接连接符 121"/>
            <p:cNvCxnSpPr/>
            <p:nvPr/>
          </p:nvCxnSpPr>
          <p:spPr>
            <a:xfrm flipV="1">
              <a:off x="1430949" y="2473055"/>
              <a:ext cx="0" cy="45926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122"/>
          <p:cNvGrpSpPr/>
          <p:nvPr/>
        </p:nvGrpSpPr>
        <p:grpSpPr>
          <a:xfrm>
            <a:off x="3853096" y="4013090"/>
            <a:ext cx="822738" cy="1155663"/>
            <a:chOff x="1013537" y="2261995"/>
            <a:chExt cx="822738" cy="1155663"/>
          </a:xfrm>
        </p:grpSpPr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458" y="2948143"/>
              <a:ext cx="376591" cy="405756"/>
            </a:xfrm>
            <a:prstGeom prst="rect">
              <a:avLst/>
            </a:prstGeom>
          </p:spPr>
        </p:pic>
        <p:sp>
          <p:nvSpPr>
            <p:cNvPr id="125" name="圆角矩形 124"/>
            <p:cNvSpPr/>
            <p:nvPr/>
          </p:nvSpPr>
          <p:spPr>
            <a:xfrm>
              <a:off x="1013537" y="2869291"/>
              <a:ext cx="822738" cy="5483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直接连接符 125"/>
            <p:cNvCxnSpPr/>
            <p:nvPr/>
          </p:nvCxnSpPr>
          <p:spPr>
            <a:xfrm flipH="1" flipV="1">
              <a:off x="1173056" y="2261995"/>
              <a:ext cx="6373" cy="59917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7" name="图片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42" y="3821099"/>
            <a:ext cx="202525" cy="452308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26" y="4000276"/>
            <a:ext cx="202525" cy="452308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3" y="3689444"/>
            <a:ext cx="202525" cy="452308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2736144" y="4843685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User </a:t>
            </a:r>
          </a:p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pool</a:t>
            </a:r>
            <a:endParaRPr lang="zh-CN" altLang="en-US" sz="1050" dirty="0">
              <a:latin typeface="Cambria Math" panose="020405030504060302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58470" y="4699238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User </a:t>
            </a:r>
          </a:p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pool</a:t>
            </a:r>
            <a:endParaRPr lang="zh-CN" altLang="en-US" sz="105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Deployment </a:t>
            </a:r>
            <a:r>
              <a:rPr lang="en-US" altLang="zh-CN" sz="2400" dirty="0"/>
              <a:t>of a </a:t>
            </a:r>
            <a:r>
              <a:rPr lang="en-US" altLang="zh-CN" sz="2400" dirty="0" smtClean="0"/>
              <a:t>Distributed VoD Streaming Cloud</a:t>
            </a:r>
            <a:endParaRPr lang="zh-CN" sz="2400" dirty="0"/>
          </a:p>
        </p:txBody>
      </p:sp>
      <p:sp>
        <p:nvSpPr>
          <p:cNvPr id="92" name="灯片编号占位符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5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32314"/>
              </p:ext>
            </p:extLst>
          </p:nvPr>
        </p:nvGraphicFramePr>
        <p:xfrm>
          <a:off x="4796914" y="1532852"/>
          <a:ext cx="4080385" cy="29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952"/>
                <a:gridCol w="3044433"/>
              </a:tblGrid>
              <a:tr h="9842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Repository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Complete video replication</a:t>
                      </a:r>
                      <a:endParaRPr lang="zh-CN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B1"/>
                    </a:solidFill>
                  </a:tcPr>
                </a:tc>
              </a:tr>
              <a:tr h="9842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Local 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</a:rPr>
                        <a:t>cloud service</a:t>
                      </a:r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CN" b="0" baseline="0" dirty="0" smtClean="0">
                          <a:solidFill>
                            <a:schemeClr val="tx1"/>
                          </a:solidFill>
                        </a:rPr>
                        <a:t>Cluster of servers to serve the associated clients</a:t>
                      </a:r>
                      <a:endParaRPr lang="zh-CN" alt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  <a:tr h="9842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1BD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chemeClr val="tx1"/>
                          </a:solidFill>
                        </a:rPr>
                        <a:t>Clients:</a:t>
                      </a:r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eographically heterogeneous video popularities from clients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14018"/>
              </p:ext>
            </p:extLst>
          </p:nvPr>
        </p:nvGraphicFramePr>
        <p:xfrm>
          <a:off x="4781549" y="4590218"/>
          <a:ext cx="4105275" cy="200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275"/>
              </a:tblGrid>
              <a:tr h="542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</a:rPr>
                        <a:t>Geographic Heterogeneity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 smtClean="0">
                          <a:solidFill>
                            <a:schemeClr val="bg1"/>
                          </a:solidFill>
                        </a:rPr>
                        <a:t>of Clients’ Video Popularities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3008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1" dirty="0" smtClean="0"/>
                        <a:t>Local servers </a:t>
                      </a:r>
                      <a:r>
                        <a:rPr lang="en-US" altLang="zh-CN" sz="1800" dirty="0" smtClean="0"/>
                        <a:t>may have partial video storage to save storage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Reduce network load through co-operation among servers 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sp>
        <p:nvSpPr>
          <p:cNvPr id="93" name="文本框 48"/>
          <p:cNvSpPr txBox="1"/>
          <p:nvPr/>
        </p:nvSpPr>
        <p:spPr>
          <a:xfrm>
            <a:off x="790074" y="5524149"/>
            <a:ext cx="35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A distributed and cooperative cloud architecture for VoD service</a:t>
            </a:r>
            <a:endParaRPr lang="zh-CN" altLang="en-US" sz="1400" dirty="0"/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8" y="1964029"/>
            <a:ext cx="3600400" cy="2634194"/>
          </a:xfrm>
          <a:prstGeom prst="rect">
            <a:avLst/>
          </a:prstGeom>
        </p:spPr>
      </p:pic>
      <p:grpSp>
        <p:nvGrpSpPr>
          <p:cNvPr id="95" name="组合 94"/>
          <p:cNvGrpSpPr/>
          <p:nvPr/>
        </p:nvGrpSpPr>
        <p:grpSpPr>
          <a:xfrm>
            <a:off x="1612093" y="2822235"/>
            <a:ext cx="2167877" cy="1261736"/>
            <a:chOff x="1519593" y="1238062"/>
            <a:chExt cx="2167877" cy="1261736"/>
          </a:xfrm>
        </p:grpSpPr>
        <p:cxnSp>
          <p:nvCxnSpPr>
            <p:cNvPr id="96" name="直接连接符 95"/>
            <p:cNvCxnSpPr/>
            <p:nvPr/>
          </p:nvCxnSpPr>
          <p:spPr>
            <a:xfrm flipH="1">
              <a:off x="1519594" y="1244971"/>
              <a:ext cx="2131584" cy="106335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1519593" y="1244971"/>
              <a:ext cx="470432" cy="106335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 flipV="1">
              <a:off x="1519593" y="2308327"/>
              <a:ext cx="1037941" cy="19147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1984939" y="1244971"/>
              <a:ext cx="572593" cy="1254827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3504265" y="1238062"/>
              <a:ext cx="183205" cy="94712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H="1">
              <a:off x="2557534" y="2185186"/>
              <a:ext cx="946732" cy="31461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1990023" y="1244971"/>
              <a:ext cx="1514241" cy="94021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1984939" y="1241516"/>
              <a:ext cx="1588468" cy="3455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884946" y="1964029"/>
            <a:ext cx="887036" cy="234942"/>
          </a:xfrm>
          <a:prstGeom prst="rect">
            <a:avLst/>
          </a:prstGeom>
          <a:noFill/>
        </p:spPr>
        <p:txBody>
          <a:bodyPr wrap="square" lIns="49789" tIns="24895" rIns="49789" bIns="24895" rtlCol="0">
            <a:spAutoFit/>
          </a:bodyPr>
          <a:lstStyle/>
          <a:p>
            <a:r>
              <a:rPr lang="en-US" altLang="zh-CN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VoD Cloud</a:t>
            </a:r>
            <a:endParaRPr lang="zh-CN" altLang="en-US" sz="1200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58663" y="2361139"/>
            <a:ext cx="930733" cy="234942"/>
          </a:xfrm>
          <a:prstGeom prst="rect">
            <a:avLst/>
          </a:prstGeom>
          <a:noFill/>
        </p:spPr>
        <p:txBody>
          <a:bodyPr wrap="square" lIns="49789" tIns="24895" rIns="49789" bIns="24895" rtlCol="0">
            <a:spAutoFit/>
          </a:bodyPr>
          <a:lstStyle/>
          <a:p>
            <a:r>
              <a:rPr lang="en-US" altLang="zh-CN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Repository</a:t>
            </a:r>
            <a:endParaRPr lang="zh-CN" altLang="en-US" sz="1200" dirty="0"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2596081"/>
            <a:ext cx="402527" cy="403001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07" y="2599535"/>
            <a:ext cx="202525" cy="4523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文本框 1"/>
              <p:cNvSpPr txBox="1"/>
              <p:nvPr/>
            </p:nvSpPr>
            <p:spPr>
              <a:xfrm>
                <a:off x="1643176" y="2648946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i="1" kern="10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08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76" y="2648946"/>
                <a:ext cx="304800" cy="2750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文本框 1"/>
              <p:cNvSpPr txBox="1"/>
              <p:nvPr/>
            </p:nvSpPr>
            <p:spPr>
              <a:xfrm>
                <a:off x="1302600" y="3773410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09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00" y="3773410"/>
                <a:ext cx="304800" cy="2750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文本框 1"/>
              <p:cNvSpPr txBox="1"/>
              <p:nvPr/>
            </p:nvSpPr>
            <p:spPr>
              <a:xfrm>
                <a:off x="2719273" y="4021164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0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273" y="4021164"/>
                <a:ext cx="304800" cy="2750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文本框 1"/>
              <p:cNvSpPr txBox="1"/>
              <p:nvPr/>
            </p:nvSpPr>
            <p:spPr>
              <a:xfrm>
                <a:off x="3814103" y="2660069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1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03" y="2660069"/>
                <a:ext cx="304800" cy="275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文本框 1"/>
              <p:cNvSpPr txBox="1"/>
              <p:nvPr/>
            </p:nvSpPr>
            <p:spPr>
              <a:xfrm>
                <a:off x="3691283" y="3652390"/>
                <a:ext cx="304800" cy="2750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83" y="3652390"/>
                <a:ext cx="304800" cy="2750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文本框 1"/>
              <p:cNvSpPr txBox="1"/>
              <p:nvPr/>
            </p:nvSpPr>
            <p:spPr>
              <a:xfrm>
                <a:off x="1521501" y="3179848"/>
                <a:ext cx="311184" cy="2767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050" i="1" kern="10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3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01" y="3179848"/>
                <a:ext cx="311184" cy="276709"/>
              </a:xfrm>
              <a:prstGeom prst="rect">
                <a:avLst/>
              </a:prstGeom>
              <a:blipFill rotWithShape="1">
                <a:blip r:embed="rId10"/>
                <a:stretch>
                  <a:fillRect r="-196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文本框 1"/>
              <p:cNvSpPr txBox="1"/>
              <p:nvPr/>
            </p:nvSpPr>
            <p:spPr>
              <a:xfrm>
                <a:off x="2774724" y="2589815"/>
                <a:ext cx="311184" cy="2767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050" i="1" kern="10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0</m:t>
                          </m:r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4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724" y="2589815"/>
                <a:ext cx="311184" cy="276709"/>
              </a:xfrm>
              <a:prstGeom prst="rect">
                <a:avLst/>
              </a:prstGeom>
              <a:blipFill rotWithShape="1">
                <a:blip r:embed="rId11"/>
                <a:stretch>
                  <a:fillRect r="-392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文本框 1"/>
              <p:cNvSpPr txBox="1"/>
              <p:nvPr/>
            </p:nvSpPr>
            <p:spPr>
              <a:xfrm>
                <a:off x="3112361" y="3070685"/>
                <a:ext cx="311184" cy="2767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sz="105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altLang="zh-CN" sz="1050" b="0" i="1" kern="100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050" b="0" i="1" kern="10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zh-CN" sz="1050" kern="100" dirty="0">
                  <a:effectLst/>
                  <a:ea typeface="宋体"/>
                  <a:cs typeface="Times New Roman"/>
                </a:endParaRPr>
              </a:p>
            </p:txBody>
          </p:sp>
        </mc:Choice>
        <mc:Fallback>
          <p:sp>
            <p:nvSpPr>
              <p:cNvPr id="115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61" y="3070685"/>
                <a:ext cx="311184" cy="2767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文本框 1"/>
          <p:cNvSpPr txBox="1"/>
          <p:nvPr/>
        </p:nvSpPr>
        <p:spPr>
          <a:xfrm>
            <a:off x="2619132" y="3346694"/>
            <a:ext cx="311184" cy="2767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050" kern="100" dirty="0" smtClean="0">
                <a:effectLst/>
                <a:ea typeface="宋体"/>
                <a:cs typeface="Times New Roman"/>
              </a:rPr>
              <a:t>…</a:t>
            </a:r>
            <a:endParaRPr lang="zh-CN" sz="1050" kern="100" dirty="0">
              <a:effectLst/>
              <a:ea typeface="宋体"/>
              <a:cs typeface="Times New Roman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1158088" y="4021165"/>
            <a:ext cx="822738" cy="1034547"/>
            <a:chOff x="958600" y="2446137"/>
            <a:chExt cx="822738" cy="1034547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048" y="2996076"/>
              <a:ext cx="376591" cy="405756"/>
            </a:xfrm>
            <a:prstGeom prst="rect">
              <a:avLst/>
            </a:prstGeom>
          </p:spPr>
        </p:pic>
        <p:sp>
          <p:nvSpPr>
            <p:cNvPr id="119" name="圆角矩形 118"/>
            <p:cNvSpPr/>
            <p:nvPr/>
          </p:nvSpPr>
          <p:spPr>
            <a:xfrm>
              <a:off x="958600" y="2932317"/>
              <a:ext cx="822738" cy="5483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959156" y="3003304"/>
              <a:ext cx="4796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User </a:t>
              </a:r>
            </a:p>
            <a:p>
              <a:r>
                <a:rPr lang="en-US" altLang="zh-CN" sz="105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pool</a:t>
              </a:r>
              <a:endParaRPr lang="zh-CN" altLang="en-US" sz="1050" dirty="0">
                <a:latin typeface="Cambria Math" panose="02040503050406030204" pitchFamily="18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 flipH="1" flipV="1">
              <a:off x="1471231" y="2446137"/>
              <a:ext cx="6374" cy="47050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121"/>
          <p:cNvGrpSpPr/>
          <p:nvPr/>
        </p:nvGrpSpPr>
        <p:grpSpPr>
          <a:xfrm>
            <a:off x="2363735" y="4192087"/>
            <a:ext cx="822738" cy="1007629"/>
            <a:chOff x="1133881" y="2473055"/>
            <a:chExt cx="822738" cy="1007629"/>
          </a:xfrm>
        </p:grpSpPr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011" y="3004065"/>
              <a:ext cx="376591" cy="405756"/>
            </a:xfrm>
            <a:prstGeom prst="rect">
              <a:avLst/>
            </a:prstGeom>
          </p:spPr>
        </p:pic>
        <p:sp>
          <p:nvSpPr>
            <p:cNvPr id="124" name="圆角矩形 123"/>
            <p:cNvSpPr/>
            <p:nvPr/>
          </p:nvSpPr>
          <p:spPr>
            <a:xfrm>
              <a:off x="1133881" y="2932317"/>
              <a:ext cx="822738" cy="5483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5" name="直接连接符 124"/>
            <p:cNvCxnSpPr/>
            <p:nvPr/>
          </p:nvCxnSpPr>
          <p:spPr>
            <a:xfrm flipV="1">
              <a:off x="1430949" y="2473055"/>
              <a:ext cx="0" cy="45926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3481511" y="3892502"/>
            <a:ext cx="822738" cy="1155663"/>
            <a:chOff x="1013537" y="2261995"/>
            <a:chExt cx="822738" cy="1155663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458" y="2948143"/>
              <a:ext cx="376591" cy="405756"/>
            </a:xfrm>
            <a:prstGeom prst="rect">
              <a:avLst/>
            </a:prstGeom>
          </p:spPr>
        </p:pic>
        <p:sp>
          <p:nvSpPr>
            <p:cNvPr id="128" name="圆角矩形 127"/>
            <p:cNvSpPr/>
            <p:nvPr/>
          </p:nvSpPr>
          <p:spPr>
            <a:xfrm>
              <a:off x="1013537" y="2869291"/>
              <a:ext cx="822738" cy="54836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9" name="直接连接符 128"/>
            <p:cNvCxnSpPr/>
            <p:nvPr/>
          </p:nvCxnSpPr>
          <p:spPr>
            <a:xfrm flipH="1" flipV="1">
              <a:off x="1173056" y="2261995"/>
              <a:ext cx="6373" cy="59917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图片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57" y="3700511"/>
            <a:ext cx="202525" cy="452308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41" y="3879688"/>
            <a:ext cx="202525" cy="452308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68" y="3568856"/>
            <a:ext cx="202525" cy="452308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2364559" y="4723097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User </a:t>
            </a:r>
          </a:p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pool</a:t>
            </a:r>
            <a:endParaRPr lang="zh-CN" altLang="en-US" sz="1050" dirty="0">
              <a:latin typeface="Cambria Math" panose="020405030504060302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486885" y="4578650"/>
            <a:ext cx="479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User </a:t>
            </a:r>
          </a:p>
          <a:p>
            <a:r>
              <a:rPr lang="en-US" altLang="zh-CN" sz="105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pool</a:t>
            </a:r>
            <a:endParaRPr lang="zh-CN" altLang="en-US" sz="1050" dirty="0">
              <a:latin typeface="Cambria Math" panose="02040503050406030204" pitchFamily="18" charset="0"/>
            </a:endParaRP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1" y="1764884"/>
            <a:ext cx="595554" cy="596255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3" y="2702415"/>
            <a:ext cx="285030" cy="636571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80" y="3731485"/>
            <a:ext cx="555755" cy="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Video Management </a:t>
            </a:r>
            <a:r>
              <a:rPr lang="en-US" altLang="zh-CN" sz="2800" dirty="0" smtClean="0"/>
              <a:t>&amp; Resource Allocation</a:t>
            </a:r>
            <a:endParaRPr lang="zh-CN" altLang="en-US" sz="2800" dirty="0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6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61487"/>
              </p:ext>
            </p:extLst>
          </p:nvPr>
        </p:nvGraphicFramePr>
        <p:xfrm>
          <a:off x="5111923" y="1517072"/>
          <a:ext cx="3396096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096"/>
              </a:tblGrid>
              <a:tr h="718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Resource Allocation </a:t>
                      </a:r>
                      <a:endParaRPr lang="en-US" altLang="zh-CN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396789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Server Cost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baseline="0" dirty="0" smtClean="0"/>
                        <a:t>Storage Capacity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0" baseline="0" dirty="0" smtClean="0"/>
                        <a:t>Processing Capacity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baseline="0" dirty="0" smtClean="0"/>
                        <a:t>Cost due to the total storage and processing capacity at a server</a:t>
                      </a:r>
                      <a:endParaRPr lang="en-US" altLang="zh-CN" sz="1800" b="1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Link Cost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Link Capacity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Bandwidth Utilization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dirty="0" smtClean="0"/>
                        <a:t>Cost due to the bandwidth capacity reserved and data transmitted between pairs of servers to serve the misses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38612"/>
              </p:ext>
            </p:extLst>
          </p:nvPr>
        </p:nvGraphicFramePr>
        <p:xfrm>
          <a:off x="565852" y="1519591"/>
          <a:ext cx="3383105" cy="467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105"/>
              </a:tblGrid>
              <a:tr h="71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Video Management</a:t>
                      </a:r>
                      <a:endParaRPr lang="en-US" altLang="zh-CN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396649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Video popularity: relatively stable and predictable in a Netflix-like VoD system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Can be  </a:t>
                      </a:r>
                      <a:r>
                        <a:rPr lang="en-US" altLang="zh-CN" sz="1800" i="1" dirty="0" smtClean="0">
                          <a:solidFill>
                            <a:schemeClr val="tx1"/>
                          </a:solidFill>
                        </a:rPr>
                        <a:t>planned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 on a longer time scale (days)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CN" sz="1800" b="1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/>
                        <a:t>Storage (content replication)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What video to store at each server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CN" sz="1800" b="1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 smtClean="0"/>
                        <a:t>Retrieval (server selection</a:t>
                      </a:r>
                      <a:r>
                        <a:rPr lang="en-US" altLang="zh-CN" sz="2000" b="1" dirty="0" smtClean="0"/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Which servers to stream the missing video</a:t>
                      </a:r>
                      <a:r>
                        <a:rPr lang="en-US" altLang="zh-CN" sz="1800" baseline="0" dirty="0" smtClean="0">
                          <a:solidFill>
                            <a:schemeClr val="tx1"/>
                          </a:solidFill>
                        </a:rPr>
                        <a:t> from</a:t>
                      </a:r>
                      <a:endParaRPr lang="en-US" altLang="zh-CN" sz="1800" dirty="0" smtClean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497940"/>
            <a:ext cx="8283268" cy="71092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Deployment Cost vs. Quality-of-Service (</a:t>
            </a:r>
            <a:r>
              <a:rPr lang="en-US" altLang="zh-CN" sz="2800" dirty="0" err="1" smtClean="0"/>
              <a:t>QoS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48" name="灯片编号占位符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7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39420"/>
              </p:ext>
            </p:extLst>
          </p:nvPr>
        </p:nvGraphicFramePr>
        <p:xfrm>
          <a:off x="291030" y="1573425"/>
          <a:ext cx="3257929" cy="234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9"/>
              </a:tblGrid>
              <a:tr h="542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Deployment Cost 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30091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Server Cost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Storage capacity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Processing capacity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Link Cost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Link capacity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Bandwidth utilization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69369"/>
              </p:ext>
            </p:extLst>
          </p:nvPr>
        </p:nvGraphicFramePr>
        <p:xfrm>
          <a:off x="5585798" y="1557978"/>
          <a:ext cx="3268491" cy="23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491"/>
              </a:tblGrid>
              <a:tr h="551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Quality-of-Service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801831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Total Delay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Due to server utilization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Due to link utilization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1276537" y="3992572"/>
            <a:ext cx="6527548" cy="633742"/>
            <a:chOff x="1222217" y="4110273"/>
            <a:chExt cx="6527548" cy="633742"/>
          </a:xfrm>
        </p:grpSpPr>
        <p:sp>
          <p:nvSpPr>
            <p:cNvPr id="7" name="等腰三角形 6"/>
            <p:cNvSpPr/>
            <p:nvPr/>
          </p:nvSpPr>
          <p:spPr>
            <a:xfrm>
              <a:off x="4227968" y="4318502"/>
              <a:ext cx="516047" cy="425513"/>
            </a:xfrm>
            <a:prstGeom prst="triangle">
              <a:avLst/>
            </a:prstGeom>
            <a:solidFill>
              <a:srgbClr val="DD4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222217" y="4110273"/>
              <a:ext cx="6527548" cy="208229"/>
            </a:xfrm>
            <a:prstGeom prst="rect">
              <a:avLst/>
            </a:prstGeom>
            <a:solidFill>
              <a:srgbClr val="DD4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9696" y="4961298"/>
            <a:ext cx="5691499" cy="1015663"/>
          </a:xfrm>
          <a:prstGeom prst="rect">
            <a:avLst/>
          </a:prstGeom>
          <a:solidFill>
            <a:srgbClr val="F1BD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Trade-off between </a:t>
            </a:r>
            <a:r>
              <a:rPr lang="en-US" altLang="zh-CN" sz="2000" b="1" dirty="0" smtClean="0"/>
              <a:t>Cost </a:t>
            </a:r>
            <a:r>
              <a:rPr lang="en-US" altLang="zh-CN" sz="2000" b="1" dirty="0"/>
              <a:t>and </a:t>
            </a:r>
            <a:r>
              <a:rPr lang="en-US" altLang="zh-CN" sz="2000" b="1" dirty="0" smtClean="0"/>
              <a:t>Delay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Satisfy the quality-of-service constraints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Minimize total deployment cost</a:t>
            </a:r>
          </a:p>
        </p:txBody>
      </p:sp>
    </p:spTree>
    <p:extLst>
      <p:ext uri="{BB962C8B-B14F-4D97-AF65-F5344CB8AC3E}">
        <p14:creationId xmlns:p14="http://schemas.microsoft.com/office/powerpoint/2010/main" val="8106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Bad Examples: 2 Extreme Scenarios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8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733"/>
              </p:ext>
            </p:extLst>
          </p:nvPr>
        </p:nvGraphicFramePr>
        <p:xfrm>
          <a:off x="580741" y="1573425"/>
          <a:ext cx="3257929" cy="295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9"/>
              </a:tblGrid>
              <a:tr h="542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Full Replication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300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Full video</a:t>
                      </a:r>
                      <a:r>
                        <a:rPr lang="en-US" altLang="zh-CN" sz="2000" baseline="0" dirty="0" smtClean="0"/>
                        <a:t> storage among all local servers</a:t>
                      </a:r>
                      <a:endParaRPr lang="en-US" altLang="zh-CN" sz="2000" b="1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+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Minimum delay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No network cost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-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Maximum storage cost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Cost much on cold video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23819"/>
              </p:ext>
            </p:extLst>
          </p:nvPr>
        </p:nvGraphicFramePr>
        <p:xfrm>
          <a:off x="5259873" y="1585138"/>
          <a:ext cx="3268491" cy="295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491"/>
              </a:tblGrid>
              <a:tr h="551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chemeClr val="lt1"/>
                          </a:solidFill>
                        </a:rPr>
                        <a:t>Repository</a:t>
                      </a:r>
                      <a:r>
                        <a:rPr lang="en-US" altLang="zh-CN" sz="2000" b="1" baseline="0" dirty="0" smtClean="0">
                          <a:solidFill>
                            <a:schemeClr val="lt1"/>
                          </a:solidFill>
                        </a:rPr>
                        <a:t> Only</a:t>
                      </a:r>
                      <a:endParaRPr lang="en-US" altLang="zh-CN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726"/>
                    </a:solidFill>
                  </a:tcPr>
                </a:tc>
              </a:tr>
              <a:tr h="1801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Only video</a:t>
                      </a:r>
                      <a:r>
                        <a:rPr lang="en-US" altLang="zh-CN" sz="2000" baseline="0" dirty="0" smtClean="0"/>
                        <a:t> storage at the repository</a:t>
                      </a:r>
                      <a:endParaRPr lang="en-US" altLang="zh-CN" sz="2000" b="1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+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Minimum storage cost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 smtClean="0"/>
                        <a:t>-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Maximum network cost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dirty="0" smtClean="0"/>
                        <a:t>Huge end-to-end delay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Heavy load for repository</a:t>
                      </a:r>
                      <a:endParaRPr lang="zh-CN" alt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BDB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6951" y="4961298"/>
            <a:ext cx="6964822" cy="1015663"/>
          </a:xfrm>
          <a:prstGeom prst="rect">
            <a:avLst/>
          </a:prstGeom>
          <a:solidFill>
            <a:srgbClr val="F1BDB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Neither scenarios is efficient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Both video management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resource allocation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 joint optimization on comprehensive mode is required</a:t>
            </a:r>
          </a:p>
        </p:txBody>
      </p:sp>
    </p:spTree>
    <p:extLst>
      <p:ext uri="{BB962C8B-B14F-4D97-AF65-F5344CB8AC3E}">
        <p14:creationId xmlns:p14="http://schemas.microsoft.com/office/powerpoint/2010/main" val="27582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Objective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zh-CN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6061"/>
                  </p:ext>
                </p:extLst>
              </p:nvPr>
            </p:nvGraphicFramePr>
            <p:xfrm>
              <a:off x="378222" y="1516393"/>
              <a:ext cx="8401721" cy="5107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01721"/>
                  </a:tblGrid>
                  <a:tr h="594089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Video Management </a:t>
                          </a:r>
                          <a:r>
                            <a:rPr lang="en-US" altLang="zh-CN" sz="2000" b="0" dirty="0" smtClean="0">
                              <a:solidFill>
                                <a:schemeClr val="bg1"/>
                              </a:solidFill>
                            </a:rPr>
                            <a:t>and </a:t>
                          </a: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Resource Allocation</a:t>
                          </a:r>
                          <a:r>
                            <a:rPr lang="en-US" altLang="zh-CN" sz="2000" b="0" dirty="0" smtClean="0">
                              <a:solidFill>
                                <a:schemeClr val="bg1"/>
                              </a:solidFill>
                            </a:rPr>
                            <a:t> are closely related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758642">
                    <a:tc>
                      <a:txBody>
                        <a:bodyPr/>
                        <a:lstStyle/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Resource allocations is based on information of  projected user request</a:t>
                          </a: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Content replication and retrieval are constrained by resource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610038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Minimize</a:t>
                          </a:r>
                          <a:r>
                            <a:rPr lang="en-US" altLang="zh-CN" sz="2000" dirty="0" smtClean="0">
                              <a:solidFill>
                                <a:schemeClr val="bg1"/>
                              </a:solidFill>
                            </a:rPr>
                            <a:t> total deployment cost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995056">
                    <a:tc>
                      <a:txBody>
                        <a:bodyPr/>
                        <a:lstStyle/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</a:rPr>
                            <a:t>Server cost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: storage and processing capacity</a:t>
                          </a: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</a:rPr>
                            <a:t>Link cost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: link capacity and bandwidth utilization</a:t>
                          </a: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Geographically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heterogeneous video popularity</a:t>
                          </a:r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610038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Quality-of-service</a:t>
                          </a:r>
                          <a:r>
                            <a:rPr lang="en-US" altLang="zh-CN" sz="2000" dirty="0" smtClean="0">
                              <a:solidFill>
                                <a:schemeClr val="bg1"/>
                              </a:solidFill>
                            </a:rPr>
                            <a:t> constraints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474571">
                    <a:tc>
                      <a:txBody>
                        <a:bodyPr/>
                        <a:lstStyle/>
                        <a:p>
                          <a:pPr marL="74160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Satisfactory level of end-to-end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delay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677298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Low</a:t>
                          </a:r>
                          <a:r>
                            <a:rPr lang="en-US" altLang="zh-CN" sz="2000" dirty="0" smtClean="0">
                              <a:solidFill>
                                <a:schemeClr val="bg1"/>
                              </a:solidFill>
                            </a:rPr>
                            <a:t> algorithmic time complexity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388209">
                    <a:tc>
                      <a:txBody>
                        <a:bodyPr/>
                        <a:lstStyle/>
                        <a:p>
                          <a:pPr marL="64575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Accommodate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a large video pool (in terms of video number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1BDB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6061"/>
                  </p:ext>
                </p:extLst>
              </p:nvPr>
            </p:nvGraphicFramePr>
            <p:xfrm>
              <a:off x="378222" y="1516393"/>
              <a:ext cx="8401721" cy="51079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01721"/>
                  </a:tblGrid>
                  <a:tr h="594089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Video Management </a:t>
                          </a:r>
                          <a:r>
                            <a:rPr lang="en-US" altLang="zh-CN" sz="2000" b="0" dirty="0" smtClean="0">
                              <a:solidFill>
                                <a:schemeClr val="bg1"/>
                              </a:solidFill>
                            </a:rPr>
                            <a:t>and </a:t>
                          </a: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Resource Allocation</a:t>
                          </a:r>
                          <a:r>
                            <a:rPr lang="en-US" altLang="zh-CN" sz="2000" b="0" dirty="0" smtClean="0">
                              <a:solidFill>
                                <a:schemeClr val="bg1"/>
                              </a:solidFill>
                            </a:rPr>
                            <a:t> are </a:t>
                          </a:r>
                          <a:r>
                            <a:rPr lang="en-US" altLang="zh-CN" sz="2000" b="0" dirty="0" smtClean="0">
                              <a:solidFill>
                                <a:schemeClr val="bg1"/>
                              </a:solidFill>
                            </a:rPr>
                            <a:t>closely related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758642">
                    <a:tc>
                      <a:txBody>
                        <a:bodyPr/>
                        <a:lstStyle/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Resource allocations is based on information of  projected user request</a:t>
                          </a: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Content 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replication 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and retrieval are constrained by resource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610038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Minimize</a:t>
                          </a:r>
                          <a:r>
                            <a:rPr lang="en-US" altLang="zh-CN" sz="2000" dirty="0" smtClean="0">
                              <a:solidFill>
                                <a:schemeClr val="bg1"/>
                              </a:solidFill>
                            </a:rPr>
                            <a:t> total deployment cost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995056">
                    <a:tc>
                      <a:txBody>
                        <a:bodyPr/>
                        <a:lstStyle/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</a:rPr>
                            <a:t>Server cost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storage and processing capacity</a:t>
                          </a:r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</a:rPr>
                            <a:t>Link </a:t>
                          </a: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</a:rPr>
                            <a:t>cost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link capacity and bandwidth utilization</a:t>
                          </a:r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742950" lvl="1" indent="-285750">
                            <a:lnSpc>
                              <a:spcPct val="10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Geographically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heterogeneous video popularity</a:t>
                          </a:r>
                          <a:endParaRPr lang="en-US" altLang="zh-CN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610038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Quality-of-service</a:t>
                          </a:r>
                          <a:r>
                            <a:rPr lang="en-US" altLang="zh-CN" sz="200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altLang="zh-CN" sz="2000" dirty="0" smtClean="0">
                              <a:solidFill>
                                <a:schemeClr val="bg1"/>
                              </a:solidFill>
                            </a:rPr>
                            <a:t>constraints</a:t>
                          </a:r>
                          <a:endParaRPr lang="en-US" altLang="zh-CN" sz="20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474571">
                    <a:tc>
                      <a:txBody>
                        <a:bodyPr/>
                        <a:lstStyle/>
                        <a:p>
                          <a:pPr marL="741600" marR="0" lvl="1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Satisfactory level of end-to-end</a:t>
                          </a:r>
                          <a:r>
                            <a:rPr lang="en-US" altLang="zh-CN" sz="16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600" dirty="0" smtClean="0">
                              <a:solidFill>
                                <a:schemeClr val="tx1"/>
                              </a:solidFill>
                            </a:rPr>
                            <a:t>delay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1BDB1"/>
                        </a:solidFill>
                      </a:tcPr>
                    </a:tc>
                  </a:tr>
                  <a:tr h="677298">
                    <a:tc>
                      <a:txBody>
                        <a:bodyPr/>
                        <a:lstStyle/>
                        <a:p>
                          <a:pPr marL="36000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1" dirty="0" smtClean="0">
                              <a:solidFill>
                                <a:schemeClr val="bg1"/>
                              </a:solidFill>
                            </a:rPr>
                            <a:t>Low</a:t>
                          </a:r>
                          <a:r>
                            <a:rPr lang="en-US" altLang="zh-CN" sz="2000" dirty="0" smtClean="0">
                              <a:solidFill>
                                <a:schemeClr val="bg1"/>
                              </a:solidFill>
                            </a:rPr>
                            <a:t> algorithmic time complexity</a:t>
                          </a:r>
                        </a:p>
                      </a:txBody>
                      <a:tcPr anchor="ctr">
                        <a:lnT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4726"/>
                        </a:solidFill>
                      </a:tcPr>
                    </a:tc>
                  </a:tr>
                  <a:tr h="38820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762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1210938" r="-73" b="-109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9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2800</Words>
  <Application>Microsoft Office PowerPoint</Application>
  <PresentationFormat>全屏显示(4:3)</PresentationFormat>
  <Paragraphs>488</Paragraphs>
  <Slides>35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WelcomeDoc</vt:lpstr>
      <vt:lpstr>Video Management and Resource Allocation for a Large-Scale VoD Cloud</vt:lpstr>
      <vt:lpstr>Contents</vt:lpstr>
      <vt:lpstr>Video-on-Demand (VoD) Cloud</vt:lpstr>
      <vt:lpstr>Cloud Resources as Utility Service</vt:lpstr>
      <vt:lpstr>Deployment of a Distributed VoD Streaming Cloud</vt:lpstr>
      <vt:lpstr>Video Management &amp; Resource Allocation</vt:lpstr>
      <vt:lpstr>Deployment Cost vs. Quality-of-Service (QoS)</vt:lpstr>
      <vt:lpstr>Bad Examples: 2 Extreme Scenarios</vt:lpstr>
      <vt:lpstr>Objective</vt:lpstr>
      <vt:lpstr>Approach</vt:lpstr>
      <vt:lpstr>Contributions</vt:lpstr>
      <vt:lpstr>Related Work</vt:lpstr>
      <vt:lpstr>Contents</vt:lpstr>
      <vt:lpstr>Major Symbols Used</vt:lpstr>
      <vt:lpstr>The Problem of Joint Optimization on  Video Management and Resource Allocation</vt:lpstr>
      <vt:lpstr>NP-hardness of Integer Programming: I_m^((v) )={0, 1}</vt:lpstr>
      <vt:lpstr>Contents</vt:lpstr>
      <vt:lpstr>RAVO: Relaxing the Joint Formulation as a Linear  Program and Quantization of the Solution</vt:lpstr>
      <vt:lpstr>Algorithmic Complexity</vt:lpstr>
      <vt:lpstr>Contents</vt:lpstr>
      <vt:lpstr>Observation on Concurrency Density</vt:lpstr>
      <vt:lpstr>Spectral Clustering for Video Group</vt:lpstr>
      <vt:lpstr>Algorithmic Complexity Reduction</vt:lpstr>
      <vt:lpstr>Contents</vt:lpstr>
      <vt:lpstr>Simulation Environment</vt:lpstr>
      <vt:lpstr>Performance Metrics &amp; Comparison Schemes</vt:lpstr>
      <vt:lpstr>Close to optimal performance  (Cost versus Request Rate)</vt:lpstr>
      <vt:lpstr>Close to optimal performance (Cost versus Delay Requirement)</vt:lpstr>
      <vt:lpstr>Effective Clustering Method (Cost versus Zipf Parameter)</vt:lpstr>
      <vt:lpstr>Effective Clustering Method (Cost versus Group Number)</vt:lpstr>
      <vt:lpstr>Trace-driven Simulation: Video Popularity</vt:lpstr>
      <vt:lpstr>Trace-driven Simulation: Performance</vt:lpstr>
      <vt:lpstr>Contents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2013-10-27T07:40:46Z</dcterms:created>
  <dcterms:modified xsi:type="dcterms:W3CDTF">2022-03-21T07:22:57Z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